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70" r:id="rId2"/>
    <p:sldId id="271" r:id="rId3"/>
    <p:sldId id="272" r:id="rId4"/>
    <p:sldId id="273" r:id="rId5"/>
    <p:sldId id="274" r:id="rId6"/>
    <p:sldId id="275" r:id="rId7"/>
    <p:sldId id="276" r:id="rId8"/>
    <p:sldId id="277" r:id="rId9"/>
    <p:sldId id="279" r:id="rId10"/>
    <p:sldId id="280" r:id="rId11"/>
    <p:sldId id="281" r:id="rId12"/>
    <p:sldId id="282" r:id="rId13"/>
    <p:sldId id="283" r:id="rId14"/>
    <p:sldId id="284" r:id="rId15"/>
    <p:sldId id="285" r:id="rId16"/>
    <p:sldId id="286" r:id="rId17"/>
    <p:sldId id="288" r:id="rId18"/>
    <p:sldId id="287" r:id="rId19"/>
    <p:sldId id="289" r:id="rId20"/>
    <p:sldId id="291" r:id="rId21"/>
    <p:sldId id="292" r:id="rId22"/>
    <p:sldId id="290" r:id="rId23"/>
    <p:sldId id="432" r:id="rId24"/>
    <p:sldId id="262" r:id="rId25"/>
    <p:sldId id="263" r:id="rId26"/>
    <p:sldId id="264" r:id="rId27"/>
    <p:sldId id="265" r:id="rId28"/>
    <p:sldId id="267" r:id="rId29"/>
    <p:sldId id="268" r:id="rId30"/>
    <p:sldId id="433" r:id="rId31"/>
    <p:sldId id="382" r:id="rId32"/>
    <p:sldId id="391" r:id="rId33"/>
    <p:sldId id="390" r:id="rId34"/>
    <p:sldId id="450" r:id="rId35"/>
    <p:sldId id="464" r:id="rId36"/>
    <p:sldId id="4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AF2"/>
    <a:srgbClr val="79AE45"/>
    <a:srgbClr val="FEEED5"/>
    <a:srgbClr val="49B9C1"/>
    <a:srgbClr val="006BBA"/>
    <a:srgbClr val="71CDD0"/>
    <a:srgbClr val="F5FAF1"/>
    <a:srgbClr val="98F6E4"/>
    <a:srgbClr val="9EA7C5"/>
    <a:srgbClr val="006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54"/>
    <p:restoredTop sz="97030"/>
  </p:normalViewPr>
  <p:slideViewPr>
    <p:cSldViewPr snapToGrid="0">
      <p:cViewPr varScale="1">
        <p:scale>
          <a:sx n="74" d="100"/>
          <a:sy n="74" d="100"/>
        </p:scale>
        <p:origin x="184" y="1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04EB5-F9D5-2443-B21D-C38ADF41EFFF}" type="datetimeFigureOut">
              <a:rPr lang="en-US" smtClean="0"/>
              <a:t>12/18/23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D94813-D3BD-E441-9B8F-05F632D25C08}" type="slidenum">
              <a:rPr lang="en-US" smtClean="0"/>
              <a:t>‹#›</a:t>
            </a:fld>
            <a:endParaRPr lang="en-US"/>
          </a:p>
        </p:txBody>
      </p:sp>
    </p:spTree>
    <p:extLst>
      <p:ext uri="{BB962C8B-B14F-4D97-AF65-F5344CB8AC3E}">
        <p14:creationId xmlns:p14="http://schemas.microsoft.com/office/powerpoint/2010/main" val="19393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8368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283820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2607223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370783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845061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3312585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Latent variable models are very handy frameworks that are widely used in generative modeling. The motivation behind the latent variable models is as the following. Let us assume that the marginal </a:t>
            </a:r>
            <a:r>
              <a:rPr dirty="0" err="1"/>
              <a:t>distiribution</a:t>
            </a:r>
            <a:r>
              <a:rPr dirty="0"/>
              <a:t> p theta of x is very complex. We can try to learn it by a product of simpler distributions.</a:t>
            </a:r>
          </a:p>
          <a:p>
            <a:endParaRPr dirty="0"/>
          </a:p>
          <a:p>
            <a:r>
              <a:rPr dirty="0"/>
              <a:t>Latent variable models propose a simple graphical model that introduces latent variables </a:t>
            </a:r>
            <a:r>
              <a:rPr dirty="0" err="1"/>
              <a:t>zii</a:t>
            </a:r>
            <a:r>
              <a:rPr dirty="0"/>
              <a:t>. The latent variables are not observed and they are assumed to be creating the data x. Therefore, latent variable models aim to learn a joint distribution over the x and z, which can be written as a product of prior and likelihood.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after we learn the joint distribution p of (x and z), p of x can be computed by integrating the latent variables out. To sum up, latent varaible models offer simple and expressive modeling of the marginal distribution. Also, it uncovers the hidden structure of data given that we learn a distribution over the hidden variables zii.</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381000" y="685800"/>
            <a:ext cx="6096000" cy="3429000"/>
          </a:xfrm>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rPr dirty="0"/>
              <a:t>Okay so far so good, but now we need to infer latent variables given the data. this can be done by calculating the posterior through bayes theorem. The problem is that the posterior computation is intractable due to high dimensional (intractable) integral in the computation of the evidence which is the denominator.</a:t>
            </a:r>
          </a:p>
          <a:p>
            <a:endParaRPr dirty="0"/>
          </a:p>
          <a:p>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In order to approximate the posterior, we can utilize variational inference methods. Variational inference methods find best posterior approximation through solving an optimization problem. First, the family of the variational distribution is selected to define the set of possible approximate distributions. we generally prefer q to be a Gaussian distribution since it is easy to work on. The aim of the optimization procedure is finding the best distribution q of z given x, with variational parameters phi, that approximates the posterior p of z given x.</a:t>
            </a:r>
          </a:p>
          <a:p>
            <a:endParaRPr/>
          </a:p>
          <a:p>
            <a:r>
              <a:t>This optimization process minimizes the KL divergence between variational posterior and the target posterior. Here, KL divergence is calculating a metric that shows how much information is lost when the candidate distribution q is used instead of the reference distribution p.</a:t>
            </a:r>
          </a:p>
          <a:p>
            <a:endParaRPr/>
          </a:p>
          <a:p>
            <a:endParaRPr/>
          </a:p>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To sum up, Maximizing the elbo term has two important outcomes, it maximizes the log marginal likelihood which means our generative model gets better, also it minimizes the KL term which generates a better variational posterior which means we infer latent variables better.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81000" y="685800"/>
            <a:ext cx="6096000" cy="3429000"/>
          </a:xfrm>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Okay now lets move to the deep learning side. A Variational autoencoder is a probabilistic  generative model, which aims to learn best parameters theta and phi by maximizing the ELBO term using the data x. </a:t>
            </a:r>
          </a:p>
          <a:p>
            <a:endParaRPr/>
          </a:p>
          <a:p>
            <a:r>
              <a:t>If you decompose the ELBO term it is very intuitive, </a:t>
            </a:r>
          </a:p>
          <a:p>
            <a:r>
              <a:t>-the first term is the expected log likelihood given the inferred latent variables. it quantifies the goodness of the reconstructions. -whereas the second term regularizes the variational posterior with the prior p of zi.</a:t>
            </a:r>
          </a:p>
          <a:p>
            <a:endParaRPr/>
          </a:p>
          <a:p>
            <a:endParaRP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81000" y="685800"/>
            <a:ext cx="6096000" cy="3429000"/>
          </a:xfrm>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Okay now lets move to the deep learning side. A Variational autoencoder is a probabilistic  generative model, which aims to learn best parameters theta and phi by maximizing the ELBO term using the data x. </a:t>
            </a:r>
          </a:p>
          <a:p>
            <a:endParaRPr/>
          </a:p>
          <a:p>
            <a:r>
              <a:t>If you decompose the ELBO term it is very intuitive, </a:t>
            </a:r>
          </a:p>
          <a:p>
            <a:r>
              <a:t>-the first term is the expected log likelihood given the inferred latent variables. it quantifies the goodness of the reconstructions. -whereas the second term regularizes the variational posterior with the prior p of zi.</a:t>
            </a:r>
          </a:p>
          <a:p>
            <a:endParaRPr/>
          </a:p>
          <a:p>
            <a:endParaRPr/>
          </a:p>
          <a:p>
            <a:endParaRPr/>
          </a:p>
        </p:txBody>
      </p:sp>
    </p:spTree>
    <p:extLst>
      <p:ext uri="{BB962C8B-B14F-4D97-AF65-F5344CB8AC3E}">
        <p14:creationId xmlns:p14="http://schemas.microsoft.com/office/powerpoint/2010/main" val="2848497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f67c21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f67c21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p>
        </p:txBody>
      </p:sp>
    </p:spTree>
    <p:extLst>
      <p:ext uri="{BB962C8B-B14F-4D97-AF65-F5344CB8AC3E}">
        <p14:creationId xmlns:p14="http://schemas.microsoft.com/office/powerpoint/2010/main" val="20974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168C-0E55-CC9F-5525-90821A9358D6}"/>
              </a:ext>
            </a:extLst>
          </p:cNvPr>
          <p:cNvSpPr>
            <a:spLocks noGrp="1"/>
          </p:cNvSpPr>
          <p:nvPr>
            <p:ph type="ctrTitle"/>
          </p:nvPr>
        </p:nvSpPr>
        <p:spPr>
          <a:xfrm>
            <a:off x="422787" y="145332"/>
            <a:ext cx="5053781" cy="1379827"/>
          </a:xfrm>
        </p:spPr>
        <p:txBody>
          <a:bodyPr anchor="b">
            <a:normAutofit/>
          </a:bodyPr>
          <a:lstStyle>
            <a:lvl1pPr algn="ctr">
              <a:defRPr sz="2800" b="1" i="0" baseline="0">
                <a:solidFill>
                  <a:schemeClr val="tx1"/>
                </a:solidFill>
                <a:latin typeface="LM Roman 12"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C25127C0-218E-A690-4E8B-047912E97E75}"/>
              </a:ext>
            </a:extLst>
          </p:cNvPr>
          <p:cNvSpPr>
            <a:spLocks noGrp="1"/>
          </p:cNvSpPr>
          <p:nvPr>
            <p:ph type="subTitle" idx="1"/>
          </p:nvPr>
        </p:nvSpPr>
        <p:spPr>
          <a:xfrm>
            <a:off x="422787" y="1903584"/>
            <a:ext cx="5053781" cy="989556"/>
          </a:xfrm>
        </p:spPr>
        <p:txBody>
          <a:bodyPr>
            <a:normAutofit/>
          </a:bodyPr>
          <a:lstStyle>
            <a:lvl1pPr marL="0" indent="0" algn="ctr">
              <a:buNone/>
              <a:defRPr sz="2000" baseline="0">
                <a:solidFill>
                  <a:schemeClr val="tx1"/>
                </a:solidFill>
                <a:latin typeface="LM Roman 12"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F93408C4-9C98-984D-2431-0F1B50D6EF45}"/>
              </a:ext>
            </a:extLst>
          </p:cNvPr>
          <p:cNvPicPr>
            <a:picLocks noChangeAspect="1"/>
          </p:cNvPicPr>
          <p:nvPr userDrawn="1"/>
        </p:nvPicPr>
        <p:blipFill>
          <a:blip r:embed="rId3"/>
          <a:stretch>
            <a:fillRect/>
          </a:stretch>
        </p:blipFill>
        <p:spPr>
          <a:xfrm>
            <a:off x="2955235" y="4415027"/>
            <a:ext cx="2521333" cy="1672567"/>
          </a:xfrm>
          <a:prstGeom prst="rect">
            <a:avLst/>
          </a:prstGeom>
        </p:spPr>
      </p:pic>
      <p:sp>
        <p:nvSpPr>
          <p:cNvPr id="19" name="TextBox 18">
            <a:extLst>
              <a:ext uri="{FF2B5EF4-FFF2-40B4-BE49-F238E27FC236}">
                <a16:creationId xmlns:a16="http://schemas.microsoft.com/office/drawing/2014/main" id="{AB1EEC44-69BE-B181-5C0A-3BFE6137C08E}"/>
              </a:ext>
            </a:extLst>
          </p:cNvPr>
          <p:cNvSpPr txBox="1"/>
          <p:nvPr userDrawn="1"/>
        </p:nvSpPr>
        <p:spPr>
          <a:xfrm>
            <a:off x="6411191" y="4166755"/>
            <a:ext cx="184731" cy="369332"/>
          </a:xfrm>
          <a:prstGeom prst="rect">
            <a:avLst/>
          </a:prstGeom>
          <a:noFill/>
        </p:spPr>
        <p:txBody>
          <a:bodyPr wrap="none" rtlCol="0">
            <a:spAutoFit/>
          </a:bodyPr>
          <a:lstStyle/>
          <a:p>
            <a:endParaRPr lang="en-US"/>
          </a:p>
        </p:txBody>
      </p:sp>
      <p:sp>
        <p:nvSpPr>
          <p:cNvPr id="24" name="Date Placeholder 23">
            <a:extLst>
              <a:ext uri="{FF2B5EF4-FFF2-40B4-BE49-F238E27FC236}">
                <a16:creationId xmlns:a16="http://schemas.microsoft.com/office/drawing/2014/main" id="{8AA3E60A-47C1-B414-A40C-43C688EDCC76}"/>
              </a:ext>
            </a:extLst>
          </p:cNvPr>
          <p:cNvSpPr>
            <a:spLocks noGrp="1"/>
          </p:cNvSpPr>
          <p:nvPr>
            <p:ph type="dt" sz="half" idx="10"/>
          </p:nvPr>
        </p:nvSpPr>
        <p:spPr>
          <a:xfrm>
            <a:off x="422787" y="6473580"/>
            <a:ext cx="1514168" cy="365125"/>
          </a:xfrm>
        </p:spPr>
        <p:txBody>
          <a:bodyPr/>
          <a:lstStyle>
            <a:lvl1pPr>
              <a:defRPr baseline="0">
                <a:solidFill>
                  <a:schemeClr val="tx1"/>
                </a:solidFill>
              </a:defRPr>
            </a:lvl1pPr>
          </a:lstStyle>
          <a:p>
            <a:r>
              <a:rPr lang="en-US" dirty="0"/>
              <a:t>20 December 2023</a:t>
            </a:r>
          </a:p>
        </p:txBody>
      </p:sp>
      <p:sp>
        <p:nvSpPr>
          <p:cNvPr id="25" name="Footer Placeholder 24">
            <a:extLst>
              <a:ext uri="{FF2B5EF4-FFF2-40B4-BE49-F238E27FC236}">
                <a16:creationId xmlns:a16="http://schemas.microsoft.com/office/drawing/2014/main" id="{28CCEFC1-0425-273A-37EC-38710E928662}"/>
              </a:ext>
            </a:extLst>
          </p:cNvPr>
          <p:cNvSpPr>
            <a:spLocks noGrp="1"/>
          </p:cNvSpPr>
          <p:nvPr>
            <p:ph type="ftr" sz="quarter" idx="11"/>
          </p:nvPr>
        </p:nvSpPr>
        <p:spPr>
          <a:xfrm>
            <a:off x="2307934" y="6473580"/>
            <a:ext cx="2932471" cy="365125"/>
          </a:xfrm>
        </p:spPr>
        <p:txBody>
          <a:bodyPr/>
          <a:lstStyle>
            <a:lvl1pPr>
              <a:defRPr baseline="0">
                <a:solidFill>
                  <a:schemeClr val="tx1"/>
                </a:solidFill>
              </a:defRPr>
            </a:lvl1pPr>
          </a:lstStyle>
          <a:p>
            <a:r>
              <a:rPr lang="en-US" dirty="0"/>
              <a:t>Universidad Pablo de </a:t>
            </a:r>
            <a:r>
              <a:rPr lang="en-US" dirty="0" err="1"/>
              <a:t>Olavide</a:t>
            </a:r>
            <a:r>
              <a:rPr lang="en-US" dirty="0"/>
              <a:t>, Sevilla</a:t>
            </a:r>
          </a:p>
        </p:txBody>
      </p:sp>
      <p:sp>
        <p:nvSpPr>
          <p:cNvPr id="26" name="Slide Number Placeholder 25">
            <a:extLst>
              <a:ext uri="{FF2B5EF4-FFF2-40B4-BE49-F238E27FC236}">
                <a16:creationId xmlns:a16="http://schemas.microsoft.com/office/drawing/2014/main" id="{C4C3FA83-58B0-F715-AF99-DA5EAAF2634F}"/>
              </a:ext>
            </a:extLst>
          </p:cNvPr>
          <p:cNvSpPr>
            <a:spLocks noGrp="1"/>
          </p:cNvSpPr>
          <p:nvPr>
            <p:ph type="sldNum" sz="quarter" idx="12"/>
          </p:nvPr>
        </p:nvSpPr>
        <p:spPr/>
        <p:txBody>
          <a:bodyPr/>
          <a:lstStyle/>
          <a:p>
            <a:fld id="{EBDA654D-7A69-0D44-88C1-6C1907746E49}" type="slidenum">
              <a:rPr lang="en-US" smtClean="0"/>
              <a:t>‹#›</a:t>
            </a:fld>
            <a:endParaRPr lang="en-US"/>
          </a:p>
        </p:txBody>
      </p:sp>
      <p:pic>
        <p:nvPicPr>
          <p:cNvPr id="27" name="Picture 26">
            <a:extLst>
              <a:ext uri="{FF2B5EF4-FFF2-40B4-BE49-F238E27FC236}">
                <a16:creationId xmlns:a16="http://schemas.microsoft.com/office/drawing/2014/main" id="{E2A5E0BB-2ACC-F348-6843-504708149842}"/>
              </a:ext>
            </a:extLst>
          </p:cNvPr>
          <p:cNvPicPr>
            <a:picLocks noChangeAspect="1"/>
          </p:cNvPicPr>
          <p:nvPr userDrawn="1"/>
        </p:nvPicPr>
        <p:blipFill>
          <a:blip r:embed="rId4"/>
          <a:stretch>
            <a:fillRect/>
          </a:stretch>
        </p:blipFill>
        <p:spPr>
          <a:xfrm>
            <a:off x="9982200" y="0"/>
            <a:ext cx="2067117" cy="835246"/>
          </a:xfrm>
          <a:prstGeom prst="rect">
            <a:avLst/>
          </a:prstGeom>
        </p:spPr>
      </p:pic>
      <p:pic>
        <p:nvPicPr>
          <p:cNvPr id="1036" name="Picture 12" descr="ICML 2018">
            <a:extLst>
              <a:ext uri="{FF2B5EF4-FFF2-40B4-BE49-F238E27FC236}">
                <a16:creationId xmlns:a16="http://schemas.microsoft.com/office/drawing/2014/main" id="{62DFA86D-5B71-B624-C1AA-CF37DCFDFBA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62957" y="4861525"/>
            <a:ext cx="2360489" cy="769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511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A773-E692-C027-1C6C-5044F69F1A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B0DDAE-3BD6-05ED-E322-2D2C2655A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B1AC4B-0F8C-041A-44A2-4A171D7159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D3DCD-72D8-AC96-71C5-E0F49FC21F11}"/>
              </a:ext>
            </a:extLst>
          </p:cNvPr>
          <p:cNvSpPr>
            <a:spLocks noGrp="1"/>
          </p:cNvSpPr>
          <p:nvPr>
            <p:ph type="dt" sz="half" idx="10"/>
          </p:nvPr>
        </p:nvSpPr>
        <p:spPr/>
        <p:txBody>
          <a:bodyPr/>
          <a:lstStyle/>
          <a:p>
            <a:fld id="{94133259-0C0E-064A-8EAF-842A2DAFCF3A}" type="datetime1">
              <a:rPr lang="en-US" smtClean="0"/>
              <a:t>12/18/23</a:t>
            </a:fld>
            <a:endParaRPr lang="en-US"/>
          </a:p>
        </p:txBody>
      </p:sp>
      <p:sp>
        <p:nvSpPr>
          <p:cNvPr id="6" name="Footer Placeholder 5">
            <a:extLst>
              <a:ext uri="{FF2B5EF4-FFF2-40B4-BE49-F238E27FC236}">
                <a16:creationId xmlns:a16="http://schemas.microsoft.com/office/drawing/2014/main" id="{6A0A7C4C-22AB-7FE8-83D2-12448A62F3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E7CED3-0539-4208-AC70-AE58031E59F5}"/>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15822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15B5-0F4F-83D1-AB54-C026BB303B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6D050F-2AA2-504A-C712-CD70AEFDDF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5ED0F-B6E4-46F3-F368-836FB5821927}"/>
              </a:ext>
            </a:extLst>
          </p:cNvPr>
          <p:cNvSpPr>
            <a:spLocks noGrp="1"/>
          </p:cNvSpPr>
          <p:nvPr>
            <p:ph type="dt" sz="half" idx="10"/>
          </p:nvPr>
        </p:nvSpPr>
        <p:spPr/>
        <p:txBody>
          <a:bodyPr/>
          <a:lstStyle/>
          <a:p>
            <a:fld id="{D363E7D7-546B-8846-AE24-61DB55C7E732}" type="datetime1">
              <a:rPr lang="en-US" smtClean="0"/>
              <a:t>12/18/23</a:t>
            </a:fld>
            <a:endParaRPr lang="en-US"/>
          </a:p>
        </p:txBody>
      </p:sp>
      <p:sp>
        <p:nvSpPr>
          <p:cNvPr id="5" name="Footer Placeholder 4">
            <a:extLst>
              <a:ext uri="{FF2B5EF4-FFF2-40B4-BE49-F238E27FC236}">
                <a16:creationId xmlns:a16="http://schemas.microsoft.com/office/drawing/2014/main" id="{24EA1389-0954-E265-18E6-12D31515F5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9D3D6-3089-E35D-F521-38FD1B71B1FA}"/>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1912209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188312-79C5-F319-CF38-475330347B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B52BE6-FE59-86A8-BBDD-5CA0C7458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CECA8-9FFE-61ED-A1F0-9C346E79D1ED}"/>
              </a:ext>
            </a:extLst>
          </p:cNvPr>
          <p:cNvSpPr>
            <a:spLocks noGrp="1"/>
          </p:cNvSpPr>
          <p:nvPr>
            <p:ph type="dt" sz="half" idx="10"/>
          </p:nvPr>
        </p:nvSpPr>
        <p:spPr/>
        <p:txBody>
          <a:bodyPr/>
          <a:lstStyle/>
          <a:p>
            <a:fld id="{C9E78C8F-DD40-2C45-8D46-E652D13C7FEE}" type="datetime1">
              <a:rPr lang="en-US" smtClean="0"/>
              <a:t>12/18/23</a:t>
            </a:fld>
            <a:endParaRPr lang="en-US"/>
          </a:p>
        </p:txBody>
      </p:sp>
      <p:sp>
        <p:nvSpPr>
          <p:cNvPr id="5" name="Footer Placeholder 4">
            <a:extLst>
              <a:ext uri="{FF2B5EF4-FFF2-40B4-BE49-F238E27FC236}">
                <a16:creationId xmlns:a16="http://schemas.microsoft.com/office/drawing/2014/main" id="{A7FD91BA-8B91-C49A-FBB3-DA33DA1E3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30B65-0E03-D862-8B34-618C4135FCC7}"/>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365598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Inhalt mit Fließtext fett 24 pt">
  <p:cSld name="Titel und Inhalt mit Fließtext fett 24 pt">
    <p:spTree>
      <p:nvGrpSpPr>
        <p:cNvPr id="1" name="Shape 158"/>
        <p:cNvGrpSpPr/>
        <p:nvPr/>
      </p:nvGrpSpPr>
      <p:grpSpPr>
        <a:xfrm>
          <a:off x="0" y="0"/>
          <a:ext cx="0" cy="0"/>
          <a:chOff x="0" y="0"/>
          <a:chExt cx="0" cy="0"/>
        </a:xfrm>
      </p:grpSpPr>
      <p:sp>
        <p:nvSpPr>
          <p:cNvPr id="159" name="Google Shape;159;p24"/>
          <p:cNvSpPr/>
          <p:nvPr/>
        </p:nvSpPr>
        <p:spPr>
          <a:xfrm flipH="1">
            <a:off x="-6349" y="6254751"/>
            <a:ext cx="12204700" cy="603251"/>
          </a:xfrm>
          <a:prstGeom prst="rect">
            <a:avLst/>
          </a:prstGeom>
          <a:solidFill>
            <a:schemeClr val="dk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cxnSp>
        <p:nvCxnSpPr>
          <p:cNvPr id="160" name="Google Shape;160;p24"/>
          <p:cNvCxnSpPr/>
          <p:nvPr/>
        </p:nvCxnSpPr>
        <p:spPr>
          <a:xfrm rot="5400000">
            <a:off x="1367633" y="6595270"/>
            <a:ext cx="522287" cy="3175"/>
          </a:xfrm>
          <a:prstGeom prst="straightConnector1">
            <a:avLst/>
          </a:prstGeom>
          <a:noFill/>
          <a:ln w="9525" cap="flat" cmpd="sng">
            <a:solidFill>
              <a:schemeClr val="lt2"/>
            </a:solidFill>
            <a:prstDash val="solid"/>
            <a:round/>
            <a:headEnd type="none" w="sm" len="sm"/>
            <a:tailEnd type="none" w="sm" len="sm"/>
          </a:ln>
        </p:spPr>
      </p:cxnSp>
      <p:cxnSp>
        <p:nvCxnSpPr>
          <p:cNvPr id="161" name="Google Shape;161;p24"/>
          <p:cNvCxnSpPr/>
          <p:nvPr/>
        </p:nvCxnSpPr>
        <p:spPr>
          <a:xfrm rot="5400000">
            <a:off x="10541001" y="6596063"/>
            <a:ext cx="522287" cy="1588"/>
          </a:xfrm>
          <a:prstGeom prst="straightConnector1">
            <a:avLst/>
          </a:prstGeom>
          <a:noFill/>
          <a:ln w="9525" cap="flat" cmpd="sng">
            <a:solidFill>
              <a:schemeClr val="lt2"/>
            </a:solidFill>
            <a:prstDash val="solid"/>
            <a:round/>
            <a:headEnd type="none" w="sm" len="sm"/>
            <a:tailEnd type="none" w="sm" len="sm"/>
          </a:ln>
        </p:spPr>
      </p:cxnSp>
      <p:sp>
        <p:nvSpPr>
          <p:cNvPr id="162" name="Google Shape;162;p24"/>
          <p:cNvSpPr/>
          <p:nvPr/>
        </p:nvSpPr>
        <p:spPr>
          <a:xfrm flipH="1">
            <a:off x="1" y="6261101"/>
            <a:ext cx="12203113" cy="53975"/>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163" name="Google Shape;163;p24"/>
          <p:cNvSpPr/>
          <p:nvPr/>
        </p:nvSpPr>
        <p:spPr>
          <a:xfrm rot="10800000">
            <a:off x="0" y="0"/>
            <a:ext cx="9555163" cy="44451"/>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164" name="Google Shape;164;p24"/>
          <p:cNvSpPr/>
          <p:nvPr/>
        </p:nvSpPr>
        <p:spPr>
          <a:xfrm rot="10800000">
            <a:off x="9551989" y="1"/>
            <a:ext cx="2640012" cy="22225"/>
          </a:xfrm>
          <a:prstGeom prst="rect">
            <a:avLst/>
          </a:prstGeom>
          <a:solidFill>
            <a:schemeClr val="accent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165" name="Google Shape;165;p24"/>
          <p:cNvPicPr preferRelativeResize="0"/>
          <p:nvPr/>
        </p:nvPicPr>
        <p:blipFill rotWithShape="1">
          <a:blip r:embed="rId2">
            <a:alphaModFix/>
          </a:blip>
          <a:srcRect/>
          <a:stretch/>
        </p:blipFill>
        <p:spPr>
          <a:xfrm>
            <a:off x="10748963" y="388939"/>
            <a:ext cx="1108075" cy="484187"/>
          </a:xfrm>
          <a:prstGeom prst="rect">
            <a:avLst/>
          </a:prstGeom>
          <a:noFill/>
          <a:ln>
            <a:noFill/>
          </a:ln>
        </p:spPr>
      </p:pic>
      <p:sp>
        <p:nvSpPr>
          <p:cNvPr id="166" name="Google Shape;166;p24"/>
          <p:cNvSpPr txBox="1">
            <a:spLocks noGrp="1"/>
          </p:cNvSpPr>
          <p:nvPr>
            <p:ph type="body" idx="1"/>
          </p:nvPr>
        </p:nvSpPr>
        <p:spPr>
          <a:xfrm>
            <a:off x="1630029" y="1350048"/>
            <a:ext cx="9169400" cy="4495800"/>
          </a:xfrm>
          <a:prstGeom prst="rect">
            <a:avLst/>
          </a:prstGeom>
          <a:noFill/>
          <a:ln>
            <a:noFill/>
          </a:ln>
        </p:spPr>
        <p:txBody>
          <a:bodyPr spcFirstLastPara="1" wrap="square" lIns="0" tIns="34275" rIns="68575" bIns="34275" anchor="t" anchorCtr="0">
            <a:noAutofit/>
          </a:bodyPr>
          <a:lstStyle>
            <a:lvl1pPr marL="609585" marR="0" lvl="0" indent="-304792" algn="l" rtl="0">
              <a:lnSpc>
                <a:spcPct val="150000"/>
              </a:lnSpc>
              <a:spcBef>
                <a:spcPts val="0"/>
              </a:spcBef>
              <a:spcAft>
                <a:spcPts val="0"/>
              </a:spcAft>
              <a:buClr>
                <a:schemeClr val="dk2"/>
              </a:buClr>
              <a:buSzPts val="1800"/>
              <a:buFont typeface="Arial"/>
              <a:buNone/>
              <a:defRPr sz="2400" b="1" i="0" u="none" strike="noStrike" cap="none">
                <a:solidFill>
                  <a:schemeClr val="dk2"/>
                </a:solidFill>
                <a:latin typeface="Quattrocento Sans"/>
                <a:ea typeface="Quattrocento Sans"/>
                <a:cs typeface="Quattrocento Sans"/>
                <a:sym typeface="Quattrocento Sans"/>
              </a:defRPr>
            </a:lvl1pPr>
            <a:lvl2pPr marL="1219170" marR="0" lvl="1"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2pPr>
            <a:lvl3pPr marL="1828754" marR="0" lvl="2"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3pPr>
            <a:lvl4pPr marL="2438339" marR="0" lvl="3"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4pPr>
            <a:lvl5pPr marL="3047924" marR="0" lvl="4"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7" name="Google Shape;167;p24"/>
          <p:cNvSpPr txBox="1">
            <a:spLocks noGrp="1"/>
          </p:cNvSpPr>
          <p:nvPr>
            <p:ph type="body" idx="2"/>
          </p:nvPr>
        </p:nvSpPr>
        <p:spPr>
          <a:xfrm>
            <a:off x="397933" y="349044"/>
            <a:ext cx="8866419" cy="685800"/>
          </a:xfrm>
          <a:prstGeom prst="rect">
            <a:avLst/>
          </a:prstGeom>
          <a:noFill/>
          <a:ln>
            <a:noFill/>
          </a:ln>
        </p:spPr>
        <p:txBody>
          <a:bodyPr spcFirstLastPara="1" wrap="square" lIns="68575" tIns="34275" rIns="68575" bIns="34275" anchor="t" anchorCtr="0">
            <a:noAutofit/>
          </a:bodyPr>
          <a:lstStyle>
            <a:lvl1pPr marL="609585" marR="0" lvl="0" indent="-304792" algn="l" rtl="0">
              <a:spcBef>
                <a:spcPts val="667"/>
              </a:spcBef>
              <a:spcAft>
                <a:spcPts val="0"/>
              </a:spcAft>
              <a:buClr>
                <a:schemeClr val="dk2"/>
              </a:buClr>
              <a:buSzPts val="2300"/>
              <a:buFont typeface="Merriweather Sans"/>
              <a:buNone/>
              <a:defRPr sz="3067" b="0" i="0" u="none" strike="noStrike" cap="none">
                <a:solidFill>
                  <a:schemeClr val="dk2"/>
                </a:solidFill>
                <a:latin typeface="Quattrocento Sans"/>
                <a:ea typeface="Quattrocento Sans"/>
                <a:cs typeface="Quattrocento Sans"/>
                <a:sym typeface="Quattrocento Sans"/>
              </a:defRPr>
            </a:lvl1pPr>
            <a:lvl2pPr marL="1219170" marR="0" lvl="1"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2pPr>
            <a:lvl3pPr marL="1828754" marR="0" lvl="2"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3pPr>
            <a:lvl4pPr marL="2438339" marR="0" lvl="3"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4pPr>
            <a:lvl5pPr marL="3047924" marR="0" lvl="4"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8" name="Google Shape;168;p24"/>
          <p:cNvSpPr txBox="1">
            <a:spLocks noGrp="1"/>
          </p:cNvSpPr>
          <p:nvPr>
            <p:ph type="ftr" idx="11"/>
          </p:nvPr>
        </p:nvSpPr>
        <p:spPr>
          <a:xfrm>
            <a:off x="1625600" y="6416675"/>
            <a:ext cx="8985251"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933">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9" name="Google Shape;169;p24"/>
          <p:cNvSpPr txBox="1">
            <a:spLocks noGrp="1"/>
          </p:cNvSpPr>
          <p:nvPr>
            <p:ph type="sldNum" idx="12"/>
          </p:nvPr>
        </p:nvSpPr>
        <p:spPr>
          <a:xfrm>
            <a:off x="10991851" y="6416675"/>
            <a:ext cx="1200151" cy="365125"/>
          </a:xfrm>
          <a:prstGeom prst="rect">
            <a:avLst/>
          </a:prstGeom>
          <a:noFill/>
          <a:ln>
            <a:noFill/>
          </a:ln>
        </p:spPr>
        <p:txBody>
          <a:bodyPr spcFirstLastPara="1" wrap="square" lIns="68575" tIns="34275" rIns="68575" bIns="34275" anchor="ctr" anchorCtr="0">
            <a:noAutofit/>
          </a:bodyPr>
          <a:lstStyle>
            <a:lvl1pPr marL="0" marR="0" lvl="0"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1pPr>
            <a:lvl2pPr marL="0" marR="0" lvl="1"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2pPr>
            <a:lvl3pPr marL="0" marR="0" lvl="2"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3pPr>
            <a:lvl4pPr marL="0" marR="0" lvl="3"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4pPr>
            <a:lvl5pPr marL="0" marR="0" lvl="4"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5pPr>
            <a:lvl6pPr marL="0" marR="0" lvl="5"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6pPr>
            <a:lvl7pPr marL="0" marR="0" lvl="6"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7pPr>
            <a:lvl8pPr marL="0" marR="0" lvl="7"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8pPr>
            <a:lvl9pPr marL="0" marR="0" lvl="8"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9pPr>
          </a:lstStyle>
          <a:p>
            <a:fld id="{00000000-1234-1234-1234-123412341234}" type="slidenum">
              <a:rPr lang="en" smtClean="0"/>
              <a:pPr/>
              <a:t>‹#›</a:t>
            </a:fld>
            <a:endParaRPr lang="en"/>
          </a:p>
        </p:txBody>
      </p:sp>
      <p:sp>
        <p:nvSpPr>
          <p:cNvPr id="170" name="Google Shape;170;p24"/>
          <p:cNvSpPr txBox="1">
            <a:spLocks noGrp="1"/>
          </p:cNvSpPr>
          <p:nvPr>
            <p:ph type="dt" idx="10"/>
          </p:nvPr>
        </p:nvSpPr>
        <p:spPr>
          <a:xfrm>
            <a:off x="398464" y="6424613"/>
            <a:ext cx="1227137" cy="35718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33">
                <a:solidFill>
                  <a:schemeClr val="lt1"/>
                </a:solidFill>
                <a:latin typeface="Quattrocento Sans"/>
                <a:ea typeface="Quattrocento Sans"/>
                <a:cs typeface="Quattrocento Sans"/>
                <a:sym typeface="Quattrocento Sans"/>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dirty="0"/>
              <a:t>05.04.2023</a:t>
            </a:r>
          </a:p>
        </p:txBody>
      </p:sp>
    </p:spTree>
    <p:extLst>
      <p:ext uri="{BB962C8B-B14F-4D97-AF65-F5344CB8AC3E}">
        <p14:creationId xmlns:p14="http://schemas.microsoft.com/office/powerpoint/2010/main" val="1417210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ufzählung eingerückt">
  <p:cSld name="Aufzählung eingerückt">
    <p:spTree>
      <p:nvGrpSpPr>
        <p:cNvPr id="1" name="Shape 171"/>
        <p:cNvGrpSpPr/>
        <p:nvPr/>
      </p:nvGrpSpPr>
      <p:grpSpPr>
        <a:xfrm>
          <a:off x="0" y="0"/>
          <a:ext cx="0" cy="0"/>
          <a:chOff x="0" y="0"/>
          <a:chExt cx="0" cy="0"/>
        </a:xfrm>
      </p:grpSpPr>
      <p:sp>
        <p:nvSpPr>
          <p:cNvPr id="172" name="Google Shape;172;p25"/>
          <p:cNvSpPr/>
          <p:nvPr/>
        </p:nvSpPr>
        <p:spPr>
          <a:xfrm flipH="1">
            <a:off x="-6349" y="6254751"/>
            <a:ext cx="12204700" cy="603251"/>
          </a:xfrm>
          <a:prstGeom prst="rect">
            <a:avLst/>
          </a:prstGeom>
          <a:solidFill>
            <a:schemeClr val="dk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cxnSp>
        <p:nvCxnSpPr>
          <p:cNvPr id="173" name="Google Shape;173;p25"/>
          <p:cNvCxnSpPr/>
          <p:nvPr/>
        </p:nvCxnSpPr>
        <p:spPr>
          <a:xfrm rot="5400000">
            <a:off x="1367633" y="6595270"/>
            <a:ext cx="522287" cy="3175"/>
          </a:xfrm>
          <a:prstGeom prst="straightConnector1">
            <a:avLst/>
          </a:prstGeom>
          <a:noFill/>
          <a:ln w="9525" cap="flat" cmpd="sng">
            <a:solidFill>
              <a:schemeClr val="lt2"/>
            </a:solidFill>
            <a:prstDash val="solid"/>
            <a:round/>
            <a:headEnd type="none" w="sm" len="sm"/>
            <a:tailEnd type="none" w="sm" len="sm"/>
          </a:ln>
        </p:spPr>
      </p:cxnSp>
      <p:cxnSp>
        <p:nvCxnSpPr>
          <p:cNvPr id="174" name="Google Shape;174;p25"/>
          <p:cNvCxnSpPr/>
          <p:nvPr/>
        </p:nvCxnSpPr>
        <p:spPr>
          <a:xfrm rot="5400000">
            <a:off x="10541001" y="6596063"/>
            <a:ext cx="522287" cy="1588"/>
          </a:xfrm>
          <a:prstGeom prst="straightConnector1">
            <a:avLst/>
          </a:prstGeom>
          <a:noFill/>
          <a:ln w="9525" cap="flat" cmpd="sng">
            <a:solidFill>
              <a:schemeClr val="lt2"/>
            </a:solidFill>
            <a:prstDash val="solid"/>
            <a:round/>
            <a:headEnd type="none" w="sm" len="sm"/>
            <a:tailEnd type="none" w="sm" len="sm"/>
          </a:ln>
        </p:spPr>
      </p:cxnSp>
      <p:sp>
        <p:nvSpPr>
          <p:cNvPr id="175" name="Google Shape;175;p25"/>
          <p:cNvSpPr/>
          <p:nvPr/>
        </p:nvSpPr>
        <p:spPr>
          <a:xfrm flipH="1">
            <a:off x="1" y="6261101"/>
            <a:ext cx="12203113" cy="53975"/>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176" name="Google Shape;176;p25"/>
          <p:cNvSpPr/>
          <p:nvPr/>
        </p:nvSpPr>
        <p:spPr>
          <a:xfrm rot="10800000">
            <a:off x="0" y="0"/>
            <a:ext cx="9555163" cy="44451"/>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177" name="Google Shape;177;p25"/>
          <p:cNvSpPr/>
          <p:nvPr/>
        </p:nvSpPr>
        <p:spPr>
          <a:xfrm rot="10800000">
            <a:off x="9551989" y="1"/>
            <a:ext cx="2640012" cy="22225"/>
          </a:xfrm>
          <a:prstGeom prst="rect">
            <a:avLst/>
          </a:prstGeom>
          <a:solidFill>
            <a:schemeClr val="accent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178" name="Google Shape;178;p25"/>
          <p:cNvPicPr preferRelativeResize="0"/>
          <p:nvPr/>
        </p:nvPicPr>
        <p:blipFill rotWithShape="1">
          <a:blip r:embed="rId2">
            <a:alphaModFix/>
          </a:blip>
          <a:srcRect/>
          <a:stretch/>
        </p:blipFill>
        <p:spPr>
          <a:xfrm>
            <a:off x="10748963" y="388939"/>
            <a:ext cx="1108075" cy="484187"/>
          </a:xfrm>
          <a:prstGeom prst="rect">
            <a:avLst/>
          </a:prstGeom>
          <a:noFill/>
          <a:ln>
            <a:noFill/>
          </a:ln>
        </p:spPr>
      </p:pic>
      <p:sp>
        <p:nvSpPr>
          <p:cNvPr id="179" name="Google Shape;179;p25"/>
          <p:cNvSpPr txBox="1">
            <a:spLocks noGrp="1"/>
          </p:cNvSpPr>
          <p:nvPr>
            <p:ph type="body" idx="1"/>
          </p:nvPr>
        </p:nvSpPr>
        <p:spPr>
          <a:xfrm>
            <a:off x="397933" y="349044"/>
            <a:ext cx="8866419" cy="685800"/>
          </a:xfrm>
          <a:prstGeom prst="rect">
            <a:avLst/>
          </a:prstGeom>
          <a:noFill/>
          <a:ln>
            <a:noFill/>
          </a:ln>
        </p:spPr>
        <p:txBody>
          <a:bodyPr spcFirstLastPara="1" wrap="square" lIns="68575" tIns="34275" rIns="68575" bIns="34275" anchor="t" anchorCtr="0">
            <a:noAutofit/>
          </a:bodyPr>
          <a:lstStyle>
            <a:lvl1pPr marL="609585" marR="0" lvl="0" indent="-304792" algn="l" rtl="0">
              <a:spcBef>
                <a:spcPts val="667"/>
              </a:spcBef>
              <a:spcAft>
                <a:spcPts val="0"/>
              </a:spcAft>
              <a:buClr>
                <a:schemeClr val="dk2"/>
              </a:buClr>
              <a:buSzPts val="2300"/>
              <a:buFont typeface="Merriweather Sans"/>
              <a:buNone/>
              <a:defRPr sz="3067" b="0" i="0" u="none" strike="noStrike" cap="none">
                <a:solidFill>
                  <a:schemeClr val="dk2"/>
                </a:solidFill>
                <a:latin typeface="Quattrocento Sans"/>
                <a:ea typeface="Quattrocento Sans"/>
                <a:cs typeface="Quattrocento Sans"/>
                <a:sym typeface="Quattrocento Sans"/>
              </a:defRPr>
            </a:lvl1pPr>
            <a:lvl2pPr marL="1219170" marR="0" lvl="1"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2pPr>
            <a:lvl3pPr marL="1828754" marR="0" lvl="2"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3pPr>
            <a:lvl4pPr marL="2438339" marR="0" lvl="3"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4pPr>
            <a:lvl5pPr marL="3047924" marR="0" lvl="4"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0" name="Google Shape;180;p25"/>
          <p:cNvSpPr txBox="1">
            <a:spLocks noGrp="1"/>
          </p:cNvSpPr>
          <p:nvPr>
            <p:ph type="body" idx="2"/>
          </p:nvPr>
        </p:nvSpPr>
        <p:spPr>
          <a:xfrm>
            <a:off x="1630363" y="1345199"/>
            <a:ext cx="9154784" cy="4913312"/>
          </a:xfrm>
          <a:prstGeom prst="rect">
            <a:avLst/>
          </a:prstGeom>
          <a:noFill/>
          <a:ln>
            <a:noFill/>
          </a:ln>
        </p:spPr>
        <p:txBody>
          <a:bodyPr spcFirstLastPara="1" wrap="square" lIns="0" tIns="35100" rIns="68575" bIns="34275" anchor="t" anchorCtr="0">
            <a:noAutofit/>
          </a:bodyPr>
          <a:lstStyle>
            <a:lvl1pPr marL="609585" marR="0" lvl="0" indent="-457189" algn="l" rtl="0">
              <a:lnSpc>
                <a:spcPct val="150000"/>
              </a:lnSpc>
              <a:spcBef>
                <a:spcPts val="1067"/>
              </a:spcBef>
              <a:spcAft>
                <a:spcPts val="0"/>
              </a:spcAft>
              <a:buClr>
                <a:schemeClr val="dk2"/>
              </a:buClr>
              <a:buSzPts val="1800"/>
              <a:buFont typeface="Arial"/>
              <a:buChar char="•"/>
              <a:defRPr sz="2400" b="0" i="0" u="none" strike="noStrike" cap="none">
                <a:solidFill>
                  <a:schemeClr val="dk2"/>
                </a:solidFill>
                <a:latin typeface="Quattrocento Sans"/>
                <a:ea typeface="Quattrocento Sans"/>
                <a:cs typeface="Quattrocento Sans"/>
                <a:sym typeface="Quattrocento Sans"/>
              </a:defRPr>
            </a:lvl1pPr>
            <a:lvl2pPr marL="1219170" marR="0" lvl="1" indent="-431789" algn="l" rtl="0">
              <a:spcBef>
                <a:spcPts val="1067"/>
              </a:spcBef>
              <a:spcAft>
                <a:spcPts val="0"/>
              </a:spcAft>
              <a:buClr>
                <a:schemeClr val="dk2"/>
              </a:buClr>
              <a:buSzPts val="1500"/>
              <a:buFont typeface="Arial"/>
              <a:buChar char="•"/>
              <a:defRPr sz="2000" b="0" i="0" u="none" strike="noStrike" cap="none">
                <a:solidFill>
                  <a:schemeClr val="dk2"/>
                </a:solidFill>
                <a:latin typeface="Quattrocento Sans"/>
                <a:ea typeface="Quattrocento Sans"/>
                <a:cs typeface="Quattrocento Sans"/>
                <a:sym typeface="Quattrocento Sans"/>
              </a:defRPr>
            </a:lvl2pPr>
            <a:lvl3pPr marL="1828754" marR="0" lvl="2" indent="-406390" algn="l" rtl="0">
              <a:spcBef>
                <a:spcPts val="1067"/>
              </a:spcBef>
              <a:spcAft>
                <a:spcPts val="0"/>
              </a:spcAft>
              <a:buClr>
                <a:schemeClr val="dk2"/>
              </a:buClr>
              <a:buSzPts val="1200"/>
              <a:buFont typeface="Arial"/>
              <a:buChar char="•"/>
              <a:defRPr sz="1600" b="0" i="0" u="none" strike="noStrike" cap="none">
                <a:solidFill>
                  <a:schemeClr val="dk2"/>
                </a:solidFill>
                <a:latin typeface="Quattrocento Sans"/>
                <a:ea typeface="Quattrocento Sans"/>
                <a:cs typeface="Quattrocento Sans"/>
                <a:sym typeface="Quattrocento Sans"/>
              </a:defRPr>
            </a:lvl3pPr>
            <a:lvl4pPr marL="2438339" marR="0" lvl="3" indent="-431789" algn="l" rtl="0">
              <a:spcBef>
                <a:spcPts val="400"/>
              </a:spcBef>
              <a:spcAft>
                <a:spcPts val="0"/>
              </a:spcAft>
              <a:buClr>
                <a:schemeClr val="dk2"/>
              </a:buClr>
              <a:buSzPts val="1500"/>
              <a:buFont typeface="Arial"/>
              <a:buChar char="•"/>
              <a:defRPr sz="2000" b="0" i="0" u="none" strike="noStrike" cap="none">
                <a:solidFill>
                  <a:schemeClr val="dk2"/>
                </a:solidFill>
                <a:latin typeface="Quattrocento Sans"/>
                <a:ea typeface="Quattrocento Sans"/>
                <a:cs typeface="Quattrocento Sans"/>
                <a:sym typeface="Quattrocento Sans"/>
              </a:defRPr>
            </a:lvl4pPr>
            <a:lvl5pPr marL="3047924" marR="0" lvl="4" indent="-431789" algn="l" rtl="0">
              <a:spcBef>
                <a:spcPts val="400"/>
              </a:spcBef>
              <a:spcAft>
                <a:spcPts val="0"/>
              </a:spcAft>
              <a:buClr>
                <a:schemeClr val="dk2"/>
              </a:buClr>
              <a:buSzPts val="1500"/>
              <a:buFont typeface="Arial"/>
              <a:buChar char="•"/>
              <a:defRPr sz="2000" b="0" i="0" u="none" strike="noStrike" cap="none">
                <a:solidFill>
                  <a:schemeClr val="dk2"/>
                </a:solidFill>
                <a:latin typeface="Quattrocento Sans"/>
                <a:ea typeface="Quattrocento Sans"/>
                <a:cs typeface="Quattrocento Sans"/>
                <a:sym typeface="Quattrocento Sans"/>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1" name="Google Shape;181;p25"/>
          <p:cNvSpPr txBox="1">
            <a:spLocks noGrp="1"/>
          </p:cNvSpPr>
          <p:nvPr>
            <p:ph type="ftr" idx="11"/>
          </p:nvPr>
        </p:nvSpPr>
        <p:spPr>
          <a:xfrm>
            <a:off x="1625600" y="6416675"/>
            <a:ext cx="8985251"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933">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2" name="Google Shape;182;p25"/>
          <p:cNvSpPr txBox="1">
            <a:spLocks noGrp="1"/>
          </p:cNvSpPr>
          <p:nvPr>
            <p:ph type="sldNum" idx="12"/>
          </p:nvPr>
        </p:nvSpPr>
        <p:spPr>
          <a:xfrm>
            <a:off x="10991851" y="6416675"/>
            <a:ext cx="1200151" cy="365125"/>
          </a:xfrm>
          <a:prstGeom prst="rect">
            <a:avLst/>
          </a:prstGeom>
          <a:noFill/>
          <a:ln>
            <a:noFill/>
          </a:ln>
        </p:spPr>
        <p:txBody>
          <a:bodyPr spcFirstLastPara="1" wrap="square" lIns="68575" tIns="34275" rIns="68575" bIns="34275" anchor="ctr" anchorCtr="0">
            <a:noAutofit/>
          </a:bodyPr>
          <a:lstStyle>
            <a:lvl1pPr marL="0" marR="0" lvl="0"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1pPr>
            <a:lvl2pPr marL="0" marR="0" lvl="1"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2pPr>
            <a:lvl3pPr marL="0" marR="0" lvl="2"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3pPr>
            <a:lvl4pPr marL="0" marR="0" lvl="3"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4pPr>
            <a:lvl5pPr marL="0" marR="0" lvl="4"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5pPr>
            <a:lvl6pPr marL="0" marR="0" lvl="5"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6pPr>
            <a:lvl7pPr marL="0" marR="0" lvl="6"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7pPr>
            <a:lvl8pPr marL="0" marR="0" lvl="7"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8pPr>
            <a:lvl9pPr marL="0" marR="0" lvl="8"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9pPr>
          </a:lstStyle>
          <a:p>
            <a:fld id="{00000000-1234-1234-1234-123412341234}" type="slidenum">
              <a:rPr lang="en" smtClean="0"/>
              <a:pPr/>
              <a:t>‹#›</a:t>
            </a:fld>
            <a:endParaRPr lang="en"/>
          </a:p>
        </p:txBody>
      </p:sp>
      <p:sp>
        <p:nvSpPr>
          <p:cNvPr id="183" name="Google Shape;183;p25"/>
          <p:cNvSpPr txBox="1">
            <a:spLocks noGrp="1"/>
          </p:cNvSpPr>
          <p:nvPr>
            <p:ph type="dt" idx="10"/>
          </p:nvPr>
        </p:nvSpPr>
        <p:spPr>
          <a:xfrm>
            <a:off x="398464" y="6424613"/>
            <a:ext cx="1227137" cy="35718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33">
                <a:solidFill>
                  <a:schemeClr val="lt1"/>
                </a:solidFill>
                <a:latin typeface="Quattrocento Sans"/>
                <a:ea typeface="Quattrocento Sans"/>
                <a:cs typeface="Quattrocento Sans"/>
                <a:sym typeface="Quattrocento Sans"/>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dirty="0"/>
              <a:t>05.04.2023</a:t>
            </a:r>
          </a:p>
        </p:txBody>
      </p:sp>
    </p:spTree>
    <p:extLst>
      <p:ext uri="{BB962C8B-B14F-4D97-AF65-F5344CB8AC3E}">
        <p14:creationId xmlns:p14="http://schemas.microsoft.com/office/powerpoint/2010/main" val="2837897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lie mit Platzierung zweites Logo">
  <p:cSld name="Folie mit Platzierung zweites Logo">
    <p:spTree>
      <p:nvGrpSpPr>
        <p:cNvPr id="1" name="Shape 196"/>
        <p:cNvGrpSpPr/>
        <p:nvPr/>
      </p:nvGrpSpPr>
      <p:grpSpPr>
        <a:xfrm>
          <a:off x="0" y="0"/>
          <a:ext cx="0" cy="0"/>
          <a:chOff x="0" y="0"/>
          <a:chExt cx="0" cy="0"/>
        </a:xfrm>
      </p:grpSpPr>
      <p:sp>
        <p:nvSpPr>
          <p:cNvPr id="197" name="Google Shape;197;p27"/>
          <p:cNvSpPr/>
          <p:nvPr/>
        </p:nvSpPr>
        <p:spPr>
          <a:xfrm flipH="1">
            <a:off x="-6349" y="6254751"/>
            <a:ext cx="12204700" cy="603251"/>
          </a:xfrm>
          <a:prstGeom prst="rect">
            <a:avLst/>
          </a:prstGeom>
          <a:solidFill>
            <a:schemeClr val="dk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cxnSp>
        <p:nvCxnSpPr>
          <p:cNvPr id="198" name="Google Shape;198;p27"/>
          <p:cNvCxnSpPr/>
          <p:nvPr/>
        </p:nvCxnSpPr>
        <p:spPr>
          <a:xfrm rot="5400000">
            <a:off x="1367633" y="6595270"/>
            <a:ext cx="522287" cy="3175"/>
          </a:xfrm>
          <a:prstGeom prst="straightConnector1">
            <a:avLst/>
          </a:prstGeom>
          <a:noFill/>
          <a:ln w="9525" cap="flat" cmpd="sng">
            <a:solidFill>
              <a:schemeClr val="lt2"/>
            </a:solidFill>
            <a:prstDash val="solid"/>
            <a:round/>
            <a:headEnd type="none" w="sm" len="sm"/>
            <a:tailEnd type="none" w="sm" len="sm"/>
          </a:ln>
        </p:spPr>
      </p:cxnSp>
      <p:cxnSp>
        <p:nvCxnSpPr>
          <p:cNvPr id="199" name="Google Shape;199;p27"/>
          <p:cNvCxnSpPr/>
          <p:nvPr/>
        </p:nvCxnSpPr>
        <p:spPr>
          <a:xfrm rot="5400000">
            <a:off x="10541001" y="6596063"/>
            <a:ext cx="522287" cy="1588"/>
          </a:xfrm>
          <a:prstGeom prst="straightConnector1">
            <a:avLst/>
          </a:prstGeom>
          <a:noFill/>
          <a:ln w="9525" cap="flat" cmpd="sng">
            <a:solidFill>
              <a:schemeClr val="lt2"/>
            </a:solidFill>
            <a:prstDash val="solid"/>
            <a:round/>
            <a:headEnd type="none" w="sm" len="sm"/>
            <a:tailEnd type="none" w="sm" len="sm"/>
          </a:ln>
        </p:spPr>
      </p:cxnSp>
      <p:sp>
        <p:nvSpPr>
          <p:cNvPr id="200" name="Google Shape;200;p27"/>
          <p:cNvSpPr/>
          <p:nvPr/>
        </p:nvSpPr>
        <p:spPr>
          <a:xfrm flipH="1">
            <a:off x="1" y="6261101"/>
            <a:ext cx="12203113" cy="53975"/>
          </a:xfrm>
          <a:prstGeom prst="rect">
            <a:avLst/>
          </a:prstGeom>
          <a:solidFill>
            <a:schemeClr val="accent3"/>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201" name="Google Shape;201;p27"/>
          <p:cNvSpPr/>
          <p:nvPr/>
        </p:nvSpPr>
        <p:spPr>
          <a:xfrm rot="10800000">
            <a:off x="0" y="0"/>
            <a:ext cx="9555163" cy="44451"/>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202" name="Google Shape;202;p27"/>
          <p:cNvSpPr/>
          <p:nvPr/>
        </p:nvSpPr>
        <p:spPr>
          <a:xfrm rot="10800000">
            <a:off x="9551989" y="1"/>
            <a:ext cx="2640012" cy="22225"/>
          </a:xfrm>
          <a:prstGeom prst="rect">
            <a:avLst/>
          </a:prstGeom>
          <a:solidFill>
            <a:schemeClr val="accent2"/>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203" name="Google Shape;203;p27"/>
          <p:cNvPicPr preferRelativeResize="0"/>
          <p:nvPr/>
        </p:nvPicPr>
        <p:blipFill rotWithShape="1">
          <a:blip r:embed="rId2">
            <a:alphaModFix/>
          </a:blip>
          <a:srcRect/>
          <a:stretch/>
        </p:blipFill>
        <p:spPr>
          <a:xfrm>
            <a:off x="10748963" y="388939"/>
            <a:ext cx="1108075" cy="484187"/>
          </a:xfrm>
          <a:prstGeom prst="rect">
            <a:avLst/>
          </a:prstGeom>
          <a:noFill/>
          <a:ln>
            <a:noFill/>
          </a:ln>
        </p:spPr>
      </p:pic>
      <p:cxnSp>
        <p:nvCxnSpPr>
          <p:cNvPr id="204" name="Google Shape;204;p27"/>
          <p:cNvCxnSpPr/>
          <p:nvPr/>
        </p:nvCxnSpPr>
        <p:spPr>
          <a:xfrm rot="5400000">
            <a:off x="10156825" y="593726"/>
            <a:ext cx="522288" cy="1588"/>
          </a:xfrm>
          <a:prstGeom prst="straightConnector1">
            <a:avLst/>
          </a:prstGeom>
          <a:noFill/>
          <a:ln w="9525" cap="flat" cmpd="sng">
            <a:solidFill>
              <a:srgbClr val="BFBFBF"/>
            </a:solidFill>
            <a:prstDash val="solid"/>
            <a:round/>
            <a:headEnd type="none" w="sm" len="sm"/>
            <a:tailEnd type="none" w="sm" len="sm"/>
          </a:ln>
        </p:spPr>
      </p:cxnSp>
      <p:sp>
        <p:nvSpPr>
          <p:cNvPr id="205" name="Google Shape;205;p27"/>
          <p:cNvSpPr txBox="1">
            <a:spLocks noGrp="1"/>
          </p:cNvSpPr>
          <p:nvPr>
            <p:ph type="body" idx="1"/>
          </p:nvPr>
        </p:nvSpPr>
        <p:spPr>
          <a:xfrm>
            <a:off x="397933" y="349044"/>
            <a:ext cx="7714291" cy="685800"/>
          </a:xfrm>
          <a:prstGeom prst="rect">
            <a:avLst/>
          </a:prstGeom>
          <a:noFill/>
          <a:ln>
            <a:noFill/>
          </a:ln>
        </p:spPr>
        <p:txBody>
          <a:bodyPr spcFirstLastPara="1" wrap="square" lIns="68575" tIns="34275" rIns="68575" bIns="34275" anchor="t" anchorCtr="0">
            <a:noAutofit/>
          </a:bodyPr>
          <a:lstStyle>
            <a:lvl1pPr marL="609585" marR="0" lvl="0" indent="-304792" algn="l" rtl="0">
              <a:spcBef>
                <a:spcPts val="667"/>
              </a:spcBef>
              <a:spcAft>
                <a:spcPts val="0"/>
              </a:spcAft>
              <a:buClr>
                <a:schemeClr val="dk2"/>
              </a:buClr>
              <a:buSzPts val="2300"/>
              <a:buFont typeface="Merriweather Sans"/>
              <a:buNone/>
              <a:defRPr sz="3067" b="0" i="0" u="none" strike="noStrike" cap="none">
                <a:solidFill>
                  <a:schemeClr val="dk2"/>
                </a:solidFill>
                <a:latin typeface="Quattrocento Sans"/>
                <a:ea typeface="Quattrocento Sans"/>
                <a:cs typeface="Quattrocento Sans"/>
                <a:sym typeface="Quattrocento Sans"/>
              </a:defRPr>
            </a:lvl1pPr>
            <a:lvl2pPr marL="1219170" marR="0" lvl="1"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2pPr>
            <a:lvl3pPr marL="1828754" marR="0" lvl="2"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3pPr>
            <a:lvl4pPr marL="2438339" marR="0" lvl="3"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4pPr>
            <a:lvl5pPr marL="3047924" marR="0" lvl="4" indent="-364058" algn="l" rtl="0">
              <a:spcBef>
                <a:spcPts val="133"/>
              </a:spcBef>
              <a:spcAft>
                <a:spcPts val="0"/>
              </a:spcAft>
              <a:buClr>
                <a:schemeClr val="dk1"/>
              </a:buClr>
              <a:buSzPts val="700"/>
              <a:buFont typeface="Arial"/>
              <a:buChar char="»"/>
              <a:defRPr sz="933" b="0" i="0" u="none" strike="noStrike" cap="none">
                <a:solidFill>
                  <a:schemeClr val="dk1"/>
                </a:solidFill>
                <a:latin typeface="Verdana"/>
                <a:ea typeface="Verdana"/>
                <a:cs typeface="Verdana"/>
                <a:sym typeface="Verdana"/>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6" name="Google Shape;206;p27"/>
          <p:cNvSpPr txBox="1">
            <a:spLocks noGrp="1"/>
          </p:cNvSpPr>
          <p:nvPr>
            <p:ph type="body" idx="2"/>
          </p:nvPr>
        </p:nvSpPr>
        <p:spPr>
          <a:xfrm>
            <a:off x="1630029" y="1350048"/>
            <a:ext cx="9163384" cy="4495800"/>
          </a:xfrm>
          <a:prstGeom prst="rect">
            <a:avLst/>
          </a:prstGeom>
          <a:noFill/>
          <a:ln>
            <a:noFill/>
          </a:ln>
        </p:spPr>
        <p:txBody>
          <a:bodyPr spcFirstLastPara="1" wrap="square" lIns="0" tIns="34275" rIns="68575" bIns="34275" anchor="t" anchorCtr="0">
            <a:noAutofit/>
          </a:bodyPr>
          <a:lstStyle>
            <a:lvl1pPr marL="609585" marR="0" lvl="0" indent="-304792" algn="l" rtl="0">
              <a:lnSpc>
                <a:spcPct val="150000"/>
              </a:lnSpc>
              <a:spcBef>
                <a:spcPts val="533"/>
              </a:spcBef>
              <a:spcAft>
                <a:spcPts val="0"/>
              </a:spcAft>
              <a:buClr>
                <a:schemeClr val="dk2"/>
              </a:buClr>
              <a:buSzPts val="1800"/>
              <a:buFont typeface="Arial"/>
              <a:buNone/>
              <a:defRPr sz="2400" b="0" i="0" u="none" strike="noStrike" cap="none">
                <a:solidFill>
                  <a:schemeClr val="dk2"/>
                </a:solidFill>
                <a:latin typeface="Quattrocento Sans"/>
                <a:ea typeface="Quattrocento Sans"/>
                <a:cs typeface="Quattrocento Sans"/>
                <a:sym typeface="Quattrocento Sans"/>
              </a:defRPr>
            </a:lvl1pPr>
            <a:lvl2pPr marL="1219170" marR="0" lvl="1"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2pPr>
            <a:lvl3pPr marL="1828754" marR="0" lvl="2"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3pPr>
            <a:lvl4pPr marL="2438339" marR="0" lvl="3"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4pPr>
            <a:lvl5pPr marL="3047924" marR="0" lvl="4" indent="-304792" algn="l" rtl="0">
              <a:spcBef>
                <a:spcPts val="400"/>
              </a:spcBef>
              <a:spcAft>
                <a:spcPts val="0"/>
              </a:spcAft>
              <a:buClr>
                <a:schemeClr val="dk2"/>
              </a:buClr>
              <a:buSzPts val="1400"/>
              <a:buFont typeface="Arial"/>
              <a:buNone/>
              <a:defRPr sz="1867" b="0" i="0" u="none" strike="noStrike" cap="none">
                <a:solidFill>
                  <a:schemeClr val="dk2"/>
                </a:solidFill>
                <a:latin typeface="Quattrocento Sans"/>
                <a:ea typeface="Quattrocento Sans"/>
                <a:cs typeface="Quattrocento Sans"/>
                <a:sym typeface="Quattrocento Sans"/>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7" name="Google Shape;207;p27"/>
          <p:cNvSpPr txBox="1">
            <a:spLocks noGrp="1"/>
          </p:cNvSpPr>
          <p:nvPr>
            <p:ph type="ftr" idx="11"/>
          </p:nvPr>
        </p:nvSpPr>
        <p:spPr>
          <a:xfrm>
            <a:off x="1625600" y="6416675"/>
            <a:ext cx="8985251"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933">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208" name="Google Shape;208;p27"/>
          <p:cNvSpPr txBox="1">
            <a:spLocks noGrp="1"/>
          </p:cNvSpPr>
          <p:nvPr>
            <p:ph type="sldNum" idx="12"/>
          </p:nvPr>
        </p:nvSpPr>
        <p:spPr>
          <a:xfrm>
            <a:off x="10991851" y="6416675"/>
            <a:ext cx="1200151" cy="365125"/>
          </a:xfrm>
          <a:prstGeom prst="rect">
            <a:avLst/>
          </a:prstGeom>
          <a:noFill/>
          <a:ln>
            <a:noFill/>
          </a:ln>
        </p:spPr>
        <p:txBody>
          <a:bodyPr spcFirstLastPara="1" wrap="square" lIns="68575" tIns="34275" rIns="68575" bIns="34275" anchor="ctr" anchorCtr="0">
            <a:noAutofit/>
          </a:bodyPr>
          <a:lstStyle>
            <a:lvl1pPr marL="0" marR="0" lvl="0"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1pPr>
            <a:lvl2pPr marL="0" marR="0" lvl="1"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2pPr>
            <a:lvl3pPr marL="0" marR="0" lvl="2"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3pPr>
            <a:lvl4pPr marL="0" marR="0" lvl="3"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4pPr>
            <a:lvl5pPr marL="0" marR="0" lvl="4"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5pPr>
            <a:lvl6pPr marL="0" marR="0" lvl="5"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6pPr>
            <a:lvl7pPr marL="0" marR="0" lvl="6"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7pPr>
            <a:lvl8pPr marL="0" marR="0" lvl="7"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8pPr>
            <a:lvl9pPr marL="0" marR="0" lvl="8" indent="0" algn="l">
              <a:spcBef>
                <a:spcPts val="0"/>
              </a:spcBef>
              <a:spcAft>
                <a:spcPts val="0"/>
              </a:spcAft>
              <a:buNone/>
              <a:defRPr sz="933" b="0" i="0" u="none" strike="noStrike" cap="none">
                <a:solidFill>
                  <a:schemeClr val="lt1"/>
                </a:solidFill>
                <a:latin typeface="Quattrocento Sans"/>
                <a:ea typeface="Quattrocento Sans"/>
                <a:cs typeface="Quattrocento Sans"/>
                <a:sym typeface="Quattrocento Sans"/>
              </a:defRPr>
            </a:lvl9pPr>
          </a:lstStyle>
          <a:p>
            <a:fld id="{00000000-1234-1234-1234-123412341234}" type="slidenum">
              <a:rPr lang="en" smtClean="0"/>
              <a:pPr/>
              <a:t>‹#›</a:t>
            </a:fld>
            <a:endParaRPr lang="en"/>
          </a:p>
        </p:txBody>
      </p:sp>
      <p:sp>
        <p:nvSpPr>
          <p:cNvPr id="209" name="Google Shape;209;p27"/>
          <p:cNvSpPr txBox="1">
            <a:spLocks noGrp="1"/>
          </p:cNvSpPr>
          <p:nvPr>
            <p:ph type="dt" idx="10"/>
          </p:nvPr>
        </p:nvSpPr>
        <p:spPr>
          <a:xfrm>
            <a:off x="398464" y="6424613"/>
            <a:ext cx="1227137" cy="35718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933">
                <a:solidFill>
                  <a:schemeClr val="lt1"/>
                </a:solidFill>
                <a:latin typeface="Quattrocento Sans"/>
                <a:ea typeface="Quattrocento Sans"/>
                <a:cs typeface="Quattrocento Sans"/>
                <a:sym typeface="Quattrocento Sans"/>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r>
              <a:rPr lang="en-US" dirty="0"/>
              <a:t>05.04.2023</a:t>
            </a:r>
          </a:p>
        </p:txBody>
      </p:sp>
    </p:spTree>
    <p:extLst>
      <p:ext uri="{BB962C8B-B14F-4D97-AF65-F5344CB8AC3E}">
        <p14:creationId xmlns:p14="http://schemas.microsoft.com/office/powerpoint/2010/main" val="322552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22EAD0-58E1-EBE6-2DAC-43F17B398844}"/>
              </a:ext>
            </a:extLst>
          </p:cNvPr>
          <p:cNvSpPr/>
          <p:nvPr userDrawn="1"/>
        </p:nvSpPr>
        <p:spPr>
          <a:xfrm>
            <a:off x="-1" y="6544763"/>
            <a:ext cx="12192000" cy="313238"/>
          </a:xfrm>
          <a:prstGeom prst="rect">
            <a:avLst/>
          </a:prstGeom>
          <a:solidFill>
            <a:srgbClr val="006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B69D47-9DE8-5C13-AC39-9C8141286AB0}"/>
              </a:ext>
            </a:extLst>
          </p:cNvPr>
          <p:cNvSpPr>
            <a:spLocks noGrp="1"/>
          </p:cNvSpPr>
          <p:nvPr>
            <p:ph type="title"/>
          </p:nvPr>
        </p:nvSpPr>
        <p:spPr>
          <a:xfrm>
            <a:off x="838200" y="295708"/>
            <a:ext cx="10515600" cy="905410"/>
          </a:xfrm>
        </p:spPr>
        <p:txBody>
          <a:bodyPr>
            <a:noAutofit/>
          </a:bodyPr>
          <a:lstStyle>
            <a:lvl1pPr>
              <a:defRPr sz="3400" b="1" i="0" baseline="0">
                <a:solidFill>
                  <a:srgbClr val="006BBA"/>
                </a:solidFill>
                <a:latin typeface="Helvetica Neue" panose="02000503000000020004"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425D085-7937-67F5-92A9-93174EAA2A3D}"/>
              </a:ext>
            </a:extLst>
          </p:cNvPr>
          <p:cNvSpPr>
            <a:spLocks noGrp="1"/>
          </p:cNvSpPr>
          <p:nvPr>
            <p:ph idx="1"/>
          </p:nvPr>
        </p:nvSpPr>
        <p:spPr>
          <a:xfrm>
            <a:off x="838200" y="1568918"/>
            <a:ext cx="10515600" cy="4608045"/>
          </a:xfrm>
        </p:spPr>
        <p:txBody>
          <a:bodyPr>
            <a:normAutofit/>
          </a:bodyPr>
          <a:lstStyle>
            <a:lvl1pPr>
              <a:spcAft>
                <a:spcPts val="1000"/>
              </a:spcAft>
              <a:defRPr sz="2400" baseline="0">
                <a:latin typeface="LM Roman 12" pitchFamily="2" charset="77"/>
              </a:defRPr>
            </a:lvl1pPr>
            <a:lvl2pPr>
              <a:spcAft>
                <a:spcPts val="1000"/>
              </a:spcAft>
              <a:defRPr sz="2000" baseline="0">
                <a:latin typeface="LM Roman 12" pitchFamily="2" charset="77"/>
              </a:defRPr>
            </a:lvl2pPr>
            <a:lvl3pPr>
              <a:spcAft>
                <a:spcPts val="1000"/>
              </a:spcAft>
              <a:defRPr sz="1800" baseline="0">
                <a:latin typeface="LM Roman 12" pitchFamily="2" charset="77"/>
              </a:defRPr>
            </a:lvl3pPr>
            <a:lvl4pPr>
              <a:spcAft>
                <a:spcPts val="1000"/>
              </a:spcAft>
              <a:defRPr sz="1600" baseline="0">
                <a:latin typeface="LM Roman 12" pitchFamily="2" charset="77"/>
              </a:defRPr>
            </a:lvl4pPr>
            <a:lvl5pPr>
              <a:spcAft>
                <a:spcPts val="1000"/>
              </a:spcAft>
              <a:defRPr sz="1600" baseline="0">
                <a:latin typeface="LM Roman 12"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4" name="Group 13">
            <a:extLst>
              <a:ext uri="{FF2B5EF4-FFF2-40B4-BE49-F238E27FC236}">
                <a16:creationId xmlns:a16="http://schemas.microsoft.com/office/drawing/2014/main" id="{260FA8E9-6DAA-10C0-823A-BA3C8429F995}"/>
              </a:ext>
            </a:extLst>
          </p:cNvPr>
          <p:cNvGrpSpPr/>
          <p:nvPr userDrawn="1"/>
        </p:nvGrpSpPr>
        <p:grpSpPr>
          <a:xfrm>
            <a:off x="9943249" y="142420"/>
            <a:ext cx="2119056" cy="605993"/>
            <a:chOff x="8732356" y="308407"/>
            <a:chExt cx="3012315" cy="861441"/>
          </a:xfrm>
        </p:grpSpPr>
        <p:pic>
          <p:nvPicPr>
            <p:cNvPr id="8" name="Picture 7">
              <a:extLst>
                <a:ext uri="{FF2B5EF4-FFF2-40B4-BE49-F238E27FC236}">
                  <a16:creationId xmlns:a16="http://schemas.microsoft.com/office/drawing/2014/main" id="{8E3DA7DA-A742-185F-B15C-A133EE2FB8E5}"/>
                </a:ext>
              </a:extLst>
            </p:cNvPr>
            <p:cNvPicPr>
              <a:picLocks noChangeAspect="1"/>
            </p:cNvPicPr>
            <p:nvPr userDrawn="1"/>
          </p:nvPicPr>
          <p:blipFill>
            <a:blip r:embed="rId2"/>
            <a:stretch>
              <a:fillRect/>
            </a:stretch>
          </p:blipFill>
          <p:spPr>
            <a:xfrm>
              <a:off x="10993859" y="367230"/>
              <a:ext cx="750812" cy="750812"/>
            </a:xfrm>
            <a:prstGeom prst="rect">
              <a:avLst/>
            </a:prstGeom>
          </p:spPr>
        </p:pic>
        <p:pic>
          <p:nvPicPr>
            <p:cNvPr id="9" name="Picture 8">
              <a:extLst>
                <a:ext uri="{FF2B5EF4-FFF2-40B4-BE49-F238E27FC236}">
                  <a16:creationId xmlns:a16="http://schemas.microsoft.com/office/drawing/2014/main" id="{831473DA-F10F-4A5A-8A63-06C8AA282B44}"/>
                </a:ext>
              </a:extLst>
            </p:cNvPr>
            <p:cNvPicPr>
              <a:picLocks noChangeAspect="1"/>
            </p:cNvPicPr>
            <p:nvPr userDrawn="1"/>
          </p:nvPicPr>
          <p:blipFill>
            <a:blip r:embed="rId3"/>
            <a:stretch>
              <a:fillRect/>
            </a:stretch>
          </p:blipFill>
          <p:spPr>
            <a:xfrm>
              <a:off x="10196049" y="387248"/>
              <a:ext cx="601262" cy="677422"/>
            </a:xfrm>
            <a:prstGeom prst="rect">
              <a:avLst/>
            </a:prstGeom>
          </p:spPr>
        </p:pic>
        <p:pic>
          <p:nvPicPr>
            <p:cNvPr id="10" name="Picture 9">
              <a:extLst>
                <a:ext uri="{FF2B5EF4-FFF2-40B4-BE49-F238E27FC236}">
                  <a16:creationId xmlns:a16="http://schemas.microsoft.com/office/drawing/2014/main" id="{45C2EAC9-B79B-FC58-FDF3-CE6D94C5C45C}"/>
                </a:ext>
              </a:extLst>
            </p:cNvPr>
            <p:cNvPicPr>
              <a:picLocks noChangeAspect="1"/>
            </p:cNvPicPr>
            <p:nvPr userDrawn="1"/>
          </p:nvPicPr>
          <p:blipFill>
            <a:blip r:embed="rId4"/>
            <a:stretch>
              <a:fillRect/>
            </a:stretch>
          </p:blipFill>
          <p:spPr>
            <a:xfrm>
              <a:off x="8732356" y="308407"/>
              <a:ext cx="1385255" cy="861441"/>
            </a:xfrm>
            <a:prstGeom prst="rect">
              <a:avLst/>
            </a:prstGeom>
          </p:spPr>
        </p:pic>
      </p:grpSp>
      <p:sp>
        <p:nvSpPr>
          <p:cNvPr id="11" name="Date Placeholder 10">
            <a:extLst>
              <a:ext uri="{FF2B5EF4-FFF2-40B4-BE49-F238E27FC236}">
                <a16:creationId xmlns:a16="http://schemas.microsoft.com/office/drawing/2014/main" id="{EE376293-C104-1312-CDA2-F1763F2F72BD}"/>
              </a:ext>
            </a:extLst>
          </p:cNvPr>
          <p:cNvSpPr>
            <a:spLocks noGrp="1"/>
          </p:cNvSpPr>
          <p:nvPr>
            <p:ph type="dt" sz="half" idx="10"/>
          </p:nvPr>
        </p:nvSpPr>
        <p:spPr>
          <a:xfrm>
            <a:off x="545910" y="6512657"/>
            <a:ext cx="2538742" cy="365125"/>
          </a:xfrm>
        </p:spPr>
        <p:txBody>
          <a:bodyPr/>
          <a:lstStyle>
            <a:lvl1pPr>
              <a:defRPr baseline="0">
                <a:solidFill>
                  <a:schemeClr val="bg1"/>
                </a:solidFill>
              </a:defRPr>
            </a:lvl1pPr>
          </a:lstStyle>
          <a:p>
            <a:fld id="{8AF3E87B-C1AF-034A-857F-9F0FE11A0A07}" type="datetime1">
              <a:rPr lang="en-US" smtClean="0"/>
              <a:pPr/>
              <a:t>12/18/23</a:t>
            </a:fld>
            <a:endParaRPr lang="en-US" dirty="0"/>
          </a:p>
        </p:txBody>
      </p:sp>
      <p:sp>
        <p:nvSpPr>
          <p:cNvPr id="12" name="Footer Placeholder 11">
            <a:extLst>
              <a:ext uri="{FF2B5EF4-FFF2-40B4-BE49-F238E27FC236}">
                <a16:creationId xmlns:a16="http://schemas.microsoft.com/office/drawing/2014/main" id="{1A48AB65-1D79-666E-9977-A6243E0347DD}"/>
              </a:ext>
            </a:extLst>
          </p:cNvPr>
          <p:cNvSpPr>
            <a:spLocks noGrp="1"/>
          </p:cNvSpPr>
          <p:nvPr>
            <p:ph type="ftr" sz="quarter" idx="11"/>
          </p:nvPr>
        </p:nvSpPr>
        <p:spPr>
          <a:xfrm>
            <a:off x="4038599" y="6512657"/>
            <a:ext cx="4114800" cy="365125"/>
          </a:xfrm>
        </p:spPr>
        <p:txBody>
          <a:bodyPr/>
          <a:lstStyle>
            <a:lvl1pPr>
              <a:defRPr baseline="0">
                <a:solidFill>
                  <a:schemeClr val="bg1"/>
                </a:solidFill>
              </a:defRPr>
            </a:lvl1pPr>
          </a:lstStyle>
          <a:p>
            <a:endParaRPr lang="en-US" dirty="0"/>
          </a:p>
        </p:txBody>
      </p:sp>
      <p:sp>
        <p:nvSpPr>
          <p:cNvPr id="13" name="Slide Number Placeholder 12">
            <a:extLst>
              <a:ext uri="{FF2B5EF4-FFF2-40B4-BE49-F238E27FC236}">
                <a16:creationId xmlns:a16="http://schemas.microsoft.com/office/drawing/2014/main" id="{4C13FA6D-4FA9-F596-5540-22173C58A273}"/>
              </a:ext>
            </a:extLst>
          </p:cNvPr>
          <p:cNvSpPr>
            <a:spLocks noGrp="1"/>
          </p:cNvSpPr>
          <p:nvPr>
            <p:ph type="sldNum" sz="quarter" idx="12"/>
          </p:nvPr>
        </p:nvSpPr>
        <p:spPr>
          <a:xfrm>
            <a:off x="8610600" y="6512657"/>
            <a:ext cx="3126176" cy="365125"/>
          </a:xfrm>
        </p:spPr>
        <p:txBody>
          <a:bodyPr/>
          <a:lstStyle>
            <a:lvl1pPr>
              <a:defRPr baseline="0">
                <a:solidFill>
                  <a:schemeClr val="bg1"/>
                </a:solidFill>
                <a:latin typeface="LM Roman 12" pitchFamily="2" charset="77"/>
              </a:defRPr>
            </a:lvl1pPr>
          </a:lstStyle>
          <a:p>
            <a:fld id="{EBDA654D-7A69-0D44-88C1-6C1907746E49}" type="slidenum">
              <a:rPr lang="en-US" smtClean="0"/>
              <a:pPr/>
              <a:t>‹#›</a:t>
            </a:fld>
            <a:endParaRPr lang="en-US" dirty="0"/>
          </a:p>
        </p:txBody>
      </p:sp>
      <p:sp>
        <p:nvSpPr>
          <p:cNvPr id="16" name="Rectangle 15">
            <a:extLst>
              <a:ext uri="{FF2B5EF4-FFF2-40B4-BE49-F238E27FC236}">
                <a16:creationId xmlns:a16="http://schemas.microsoft.com/office/drawing/2014/main" id="{9FF9B030-C6D0-8ACE-6DAA-90610FF5E576}"/>
              </a:ext>
            </a:extLst>
          </p:cNvPr>
          <p:cNvSpPr/>
          <p:nvPr userDrawn="1"/>
        </p:nvSpPr>
        <p:spPr>
          <a:xfrm>
            <a:off x="0" y="6544763"/>
            <a:ext cx="341452" cy="313238"/>
          </a:xfrm>
          <a:prstGeom prst="rect">
            <a:avLst/>
          </a:prstGeom>
          <a:solidFill>
            <a:srgbClr val="49B9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8848715-CBE1-5773-0FDD-18B57F01A875}"/>
              </a:ext>
            </a:extLst>
          </p:cNvPr>
          <p:cNvSpPr/>
          <p:nvPr userDrawn="1"/>
        </p:nvSpPr>
        <p:spPr>
          <a:xfrm>
            <a:off x="11850547" y="6544763"/>
            <a:ext cx="341452" cy="313238"/>
          </a:xfrm>
          <a:prstGeom prst="rect">
            <a:avLst/>
          </a:prstGeom>
          <a:solidFill>
            <a:srgbClr val="49B9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8EEA85A-B021-D9ED-76A6-D2B37963D47E}"/>
              </a:ext>
            </a:extLst>
          </p:cNvPr>
          <p:cNvSpPr/>
          <p:nvPr userDrawn="1"/>
        </p:nvSpPr>
        <p:spPr>
          <a:xfrm>
            <a:off x="11815978" y="6544762"/>
            <a:ext cx="45719" cy="313238"/>
          </a:xfrm>
          <a:prstGeom prst="rect">
            <a:avLst/>
          </a:prstGeom>
          <a:solidFill>
            <a:srgbClr val="FEE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29B17D6-B708-25B4-F319-E9F9A8C20AB7}"/>
              </a:ext>
            </a:extLst>
          </p:cNvPr>
          <p:cNvSpPr/>
          <p:nvPr userDrawn="1"/>
        </p:nvSpPr>
        <p:spPr>
          <a:xfrm>
            <a:off x="11771010" y="6544762"/>
            <a:ext cx="45719" cy="313238"/>
          </a:xfrm>
          <a:prstGeom prst="rect">
            <a:avLst/>
          </a:prstGeom>
          <a:solidFill>
            <a:srgbClr val="79AE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C7747D8-F0EA-C923-6A9B-E2999CEAA7B2}"/>
              </a:ext>
            </a:extLst>
          </p:cNvPr>
          <p:cNvSpPr/>
          <p:nvPr userDrawn="1"/>
        </p:nvSpPr>
        <p:spPr>
          <a:xfrm>
            <a:off x="386420" y="6544762"/>
            <a:ext cx="45719" cy="313238"/>
          </a:xfrm>
          <a:prstGeom prst="rect">
            <a:avLst/>
          </a:prstGeom>
          <a:solidFill>
            <a:srgbClr val="79AE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226D978-F5A9-2C56-0D48-89E6E6B04263}"/>
              </a:ext>
            </a:extLst>
          </p:cNvPr>
          <p:cNvSpPr/>
          <p:nvPr userDrawn="1"/>
        </p:nvSpPr>
        <p:spPr>
          <a:xfrm>
            <a:off x="341452" y="6544762"/>
            <a:ext cx="45719" cy="313238"/>
          </a:xfrm>
          <a:prstGeom prst="rect">
            <a:avLst/>
          </a:prstGeom>
          <a:solidFill>
            <a:srgbClr val="FEE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02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2" name="Picture 11" descr="A large city with mountains and a blue sky&#10;&#10;Description automatically generated with medium confidence">
            <a:extLst>
              <a:ext uri="{FF2B5EF4-FFF2-40B4-BE49-F238E27FC236}">
                <a16:creationId xmlns:a16="http://schemas.microsoft.com/office/drawing/2014/main" id="{399516D7-F1E4-4BC6-661D-3C4ACD60B20D}"/>
              </a:ext>
            </a:extLst>
          </p:cNvPr>
          <p:cNvPicPr>
            <a:picLocks noChangeAspect="1"/>
          </p:cNvPicPr>
          <p:nvPr userDrawn="1"/>
        </p:nvPicPr>
        <p:blipFill>
          <a:blip r:embed="rId2"/>
          <a:stretch>
            <a:fillRect/>
          </a:stretch>
        </p:blipFill>
        <p:spPr>
          <a:xfrm>
            <a:off x="-25807" y="0"/>
            <a:ext cx="12217807" cy="6981603"/>
          </a:xfrm>
          <a:prstGeom prst="rect">
            <a:avLst/>
          </a:prstGeom>
        </p:spPr>
      </p:pic>
      <p:sp>
        <p:nvSpPr>
          <p:cNvPr id="2" name="Title 1">
            <a:extLst>
              <a:ext uri="{FF2B5EF4-FFF2-40B4-BE49-F238E27FC236}">
                <a16:creationId xmlns:a16="http://schemas.microsoft.com/office/drawing/2014/main" id="{73A637C9-389F-A774-D774-108F4E1F15AA}"/>
              </a:ext>
            </a:extLst>
          </p:cNvPr>
          <p:cNvSpPr>
            <a:spLocks noGrp="1"/>
          </p:cNvSpPr>
          <p:nvPr>
            <p:ph type="title" hasCustomPrompt="1"/>
          </p:nvPr>
        </p:nvSpPr>
        <p:spPr>
          <a:xfrm>
            <a:off x="4109782" y="1283110"/>
            <a:ext cx="3946627" cy="911608"/>
          </a:xfrm>
        </p:spPr>
        <p:txBody>
          <a:bodyPr anchor="b"/>
          <a:lstStyle>
            <a:lvl1pPr>
              <a:defRPr sz="6000" baseline="0">
                <a:solidFill>
                  <a:schemeClr val="bg1"/>
                </a:solidFill>
                <a:latin typeface="Helvetica Neue" panose="02000503000000020004" pitchFamily="2" charset="0"/>
              </a:defRPr>
            </a:lvl1pPr>
          </a:lstStyle>
          <a:p>
            <a:r>
              <a:rPr lang="en-US" dirty="0"/>
              <a:t>Thank you!</a:t>
            </a:r>
          </a:p>
        </p:txBody>
      </p:sp>
      <p:sp>
        <p:nvSpPr>
          <p:cNvPr id="3" name="Text Placeholder 2">
            <a:extLst>
              <a:ext uri="{FF2B5EF4-FFF2-40B4-BE49-F238E27FC236}">
                <a16:creationId xmlns:a16="http://schemas.microsoft.com/office/drawing/2014/main" id="{D3C978C3-3A0E-0787-4C99-866A553C9B38}"/>
              </a:ext>
            </a:extLst>
          </p:cNvPr>
          <p:cNvSpPr>
            <a:spLocks noGrp="1"/>
          </p:cNvSpPr>
          <p:nvPr>
            <p:ph type="body" idx="1"/>
          </p:nvPr>
        </p:nvSpPr>
        <p:spPr>
          <a:xfrm>
            <a:off x="831850" y="4589463"/>
            <a:ext cx="394662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0F529AFB-FC71-FD54-8454-60BA5C42D9FF}"/>
              </a:ext>
            </a:extLst>
          </p:cNvPr>
          <p:cNvSpPr>
            <a:spLocks noGrp="1"/>
          </p:cNvSpPr>
          <p:nvPr>
            <p:ph type="ftr" sz="quarter" idx="11"/>
          </p:nvPr>
        </p:nvSpPr>
        <p:spPr/>
        <p:txBody>
          <a:bodyPr/>
          <a:lstStyle/>
          <a:p>
            <a:endParaRPr lang="en-US"/>
          </a:p>
        </p:txBody>
      </p:sp>
      <p:grpSp>
        <p:nvGrpSpPr>
          <p:cNvPr id="13" name="Group 12">
            <a:extLst>
              <a:ext uri="{FF2B5EF4-FFF2-40B4-BE49-F238E27FC236}">
                <a16:creationId xmlns:a16="http://schemas.microsoft.com/office/drawing/2014/main" id="{FBC85D4E-F928-DC66-5FA5-61CDADDBF96D}"/>
              </a:ext>
            </a:extLst>
          </p:cNvPr>
          <p:cNvGrpSpPr/>
          <p:nvPr userDrawn="1"/>
        </p:nvGrpSpPr>
        <p:grpSpPr>
          <a:xfrm>
            <a:off x="9982200" y="136525"/>
            <a:ext cx="2119056" cy="605993"/>
            <a:chOff x="8732356" y="308407"/>
            <a:chExt cx="3012315" cy="861441"/>
          </a:xfrm>
        </p:grpSpPr>
        <p:pic>
          <p:nvPicPr>
            <p:cNvPr id="14" name="Picture 13">
              <a:extLst>
                <a:ext uri="{FF2B5EF4-FFF2-40B4-BE49-F238E27FC236}">
                  <a16:creationId xmlns:a16="http://schemas.microsoft.com/office/drawing/2014/main" id="{3BB64B40-7F6E-9651-EF4C-98D513886D51}"/>
                </a:ext>
              </a:extLst>
            </p:cNvPr>
            <p:cNvPicPr>
              <a:picLocks noChangeAspect="1"/>
            </p:cNvPicPr>
            <p:nvPr userDrawn="1"/>
          </p:nvPicPr>
          <p:blipFill>
            <a:blip r:embed="rId3"/>
            <a:stretch>
              <a:fillRect/>
            </a:stretch>
          </p:blipFill>
          <p:spPr>
            <a:xfrm>
              <a:off x="10993859" y="367230"/>
              <a:ext cx="750812" cy="750812"/>
            </a:xfrm>
            <a:prstGeom prst="rect">
              <a:avLst/>
            </a:prstGeom>
          </p:spPr>
        </p:pic>
        <p:pic>
          <p:nvPicPr>
            <p:cNvPr id="15" name="Picture 14">
              <a:extLst>
                <a:ext uri="{FF2B5EF4-FFF2-40B4-BE49-F238E27FC236}">
                  <a16:creationId xmlns:a16="http://schemas.microsoft.com/office/drawing/2014/main" id="{C91F15F1-D911-9F17-A117-1C7A5C7A1FE1}"/>
                </a:ext>
              </a:extLst>
            </p:cNvPr>
            <p:cNvPicPr>
              <a:picLocks noChangeAspect="1"/>
            </p:cNvPicPr>
            <p:nvPr userDrawn="1"/>
          </p:nvPicPr>
          <p:blipFill>
            <a:blip r:embed="rId4"/>
            <a:stretch>
              <a:fillRect/>
            </a:stretch>
          </p:blipFill>
          <p:spPr>
            <a:xfrm>
              <a:off x="10196049" y="387248"/>
              <a:ext cx="601262" cy="677422"/>
            </a:xfrm>
            <a:prstGeom prst="rect">
              <a:avLst/>
            </a:prstGeom>
          </p:spPr>
        </p:pic>
        <p:pic>
          <p:nvPicPr>
            <p:cNvPr id="16" name="Picture 15">
              <a:extLst>
                <a:ext uri="{FF2B5EF4-FFF2-40B4-BE49-F238E27FC236}">
                  <a16:creationId xmlns:a16="http://schemas.microsoft.com/office/drawing/2014/main" id="{B193E108-1409-99E5-8C04-1EE47039B087}"/>
                </a:ext>
              </a:extLst>
            </p:cNvPr>
            <p:cNvPicPr>
              <a:picLocks noChangeAspect="1"/>
            </p:cNvPicPr>
            <p:nvPr userDrawn="1"/>
          </p:nvPicPr>
          <p:blipFill>
            <a:blip r:embed="rId5"/>
            <a:stretch>
              <a:fillRect/>
            </a:stretch>
          </p:blipFill>
          <p:spPr>
            <a:xfrm>
              <a:off x="8732356" y="308407"/>
              <a:ext cx="1385255" cy="861441"/>
            </a:xfrm>
            <a:prstGeom prst="rect">
              <a:avLst/>
            </a:prstGeom>
          </p:spPr>
        </p:pic>
      </p:grpSp>
      <p:pic>
        <p:nvPicPr>
          <p:cNvPr id="18" name="Picture 17">
            <a:extLst>
              <a:ext uri="{FF2B5EF4-FFF2-40B4-BE49-F238E27FC236}">
                <a16:creationId xmlns:a16="http://schemas.microsoft.com/office/drawing/2014/main" id="{A4F8759A-D74A-35AF-44C9-954071C4223D}"/>
              </a:ext>
            </a:extLst>
          </p:cNvPr>
          <p:cNvPicPr>
            <a:picLocks noChangeAspect="1"/>
          </p:cNvPicPr>
          <p:nvPr userDrawn="1"/>
        </p:nvPicPr>
        <p:blipFill>
          <a:blip r:embed="rId6"/>
          <a:stretch>
            <a:fillRect/>
          </a:stretch>
        </p:blipFill>
        <p:spPr>
          <a:xfrm>
            <a:off x="-292539" y="-209293"/>
            <a:ext cx="2261478" cy="1500188"/>
          </a:xfrm>
          <a:prstGeom prst="rect">
            <a:avLst/>
          </a:prstGeom>
        </p:spPr>
      </p:pic>
      <p:sp>
        <p:nvSpPr>
          <p:cNvPr id="19" name="Date Placeholder 10">
            <a:extLst>
              <a:ext uri="{FF2B5EF4-FFF2-40B4-BE49-F238E27FC236}">
                <a16:creationId xmlns:a16="http://schemas.microsoft.com/office/drawing/2014/main" id="{BECAF873-FBE7-397E-5270-B4DAAE20FA9D}"/>
              </a:ext>
            </a:extLst>
          </p:cNvPr>
          <p:cNvSpPr>
            <a:spLocks noGrp="1"/>
          </p:cNvSpPr>
          <p:nvPr>
            <p:ph type="dt" sz="half" idx="10"/>
          </p:nvPr>
        </p:nvSpPr>
        <p:spPr>
          <a:xfrm>
            <a:off x="545910" y="6512657"/>
            <a:ext cx="2538742" cy="365125"/>
          </a:xfrm>
        </p:spPr>
        <p:txBody>
          <a:bodyPr/>
          <a:lstStyle>
            <a:lvl1pPr>
              <a:defRPr baseline="0">
                <a:solidFill>
                  <a:schemeClr val="bg1"/>
                </a:solidFill>
              </a:defRPr>
            </a:lvl1pPr>
          </a:lstStyle>
          <a:p>
            <a:fld id="{8AF3E87B-C1AF-034A-857F-9F0FE11A0A07}" type="datetime1">
              <a:rPr lang="en-US" smtClean="0"/>
              <a:pPr/>
              <a:t>12/18/23</a:t>
            </a:fld>
            <a:endParaRPr lang="en-US" dirty="0"/>
          </a:p>
        </p:txBody>
      </p:sp>
    </p:spTree>
    <p:extLst>
      <p:ext uri="{BB962C8B-B14F-4D97-AF65-F5344CB8AC3E}">
        <p14:creationId xmlns:p14="http://schemas.microsoft.com/office/powerpoint/2010/main" val="98545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37C9-389F-A774-D774-108F4E1F1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C978C3-3A0E-0787-4C99-866A553C9B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35DCD-791F-5FE0-24E8-09589C518823}"/>
              </a:ext>
            </a:extLst>
          </p:cNvPr>
          <p:cNvSpPr>
            <a:spLocks noGrp="1"/>
          </p:cNvSpPr>
          <p:nvPr>
            <p:ph type="dt" sz="half" idx="10"/>
          </p:nvPr>
        </p:nvSpPr>
        <p:spPr/>
        <p:txBody>
          <a:bodyPr/>
          <a:lstStyle/>
          <a:p>
            <a:fld id="{EBD8BB9A-E9CE-5449-B830-E1AFF295E235}" type="datetime1">
              <a:rPr lang="en-US" smtClean="0"/>
              <a:t>12/18/23</a:t>
            </a:fld>
            <a:endParaRPr lang="en-US"/>
          </a:p>
        </p:txBody>
      </p:sp>
      <p:sp>
        <p:nvSpPr>
          <p:cNvPr id="5" name="Footer Placeholder 4">
            <a:extLst>
              <a:ext uri="{FF2B5EF4-FFF2-40B4-BE49-F238E27FC236}">
                <a16:creationId xmlns:a16="http://schemas.microsoft.com/office/drawing/2014/main" id="{0F529AFB-FC71-FD54-8454-60BA5C42D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490ECC-CAB5-6FCB-E028-FCE84E01278E}"/>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101994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1C8AB-4F32-EC8D-A5E4-9BBD0692CE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87E36-80EA-E646-2FB7-1C3CC25291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11CE37-0747-135B-9060-2203B82793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E7F89C-CD3B-2286-6E9D-F4478A93E4CC}"/>
              </a:ext>
            </a:extLst>
          </p:cNvPr>
          <p:cNvSpPr>
            <a:spLocks noGrp="1"/>
          </p:cNvSpPr>
          <p:nvPr>
            <p:ph type="dt" sz="half" idx="10"/>
          </p:nvPr>
        </p:nvSpPr>
        <p:spPr/>
        <p:txBody>
          <a:bodyPr/>
          <a:lstStyle/>
          <a:p>
            <a:fld id="{B774CD16-34A6-7146-A7C4-706D15C19833}" type="datetime1">
              <a:rPr lang="en-US" smtClean="0"/>
              <a:t>12/18/23</a:t>
            </a:fld>
            <a:endParaRPr lang="en-US"/>
          </a:p>
        </p:txBody>
      </p:sp>
      <p:sp>
        <p:nvSpPr>
          <p:cNvPr id="6" name="Footer Placeholder 5">
            <a:extLst>
              <a:ext uri="{FF2B5EF4-FFF2-40B4-BE49-F238E27FC236}">
                <a16:creationId xmlns:a16="http://schemas.microsoft.com/office/drawing/2014/main" id="{294BC144-61B8-7E96-BC27-E534B0DB6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A88BB-33BF-2F6D-EE7A-A6580D0D61AB}"/>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300425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4A3D-1F81-9857-F5E2-03FD58BD80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450087-C05C-B112-F87F-CD0EE6F464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1B7BBF-847F-CB31-9701-2F6D52E134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43C375-C8FE-CDA4-D498-3FE99F8A3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D593D7-2FF8-4BDB-FCE1-9075D61EBA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4987F3-07FC-220C-4A6C-2E9E6DB699D5}"/>
              </a:ext>
            </a:extLst>
          </p:cNvPr>
          <p:cNvSpPr>
            <a:spLocks noGrp="1"/>
          </p:cNvSpPr>
          <p:nvPr>
            <p:ph type="dt" sz="half" idx="10"/>
          </p:nvPr>
        </p:nvSpPr>
        <p:spPr/>
        <p:txBody>
          <a:bodyPr/>
          <a:lstStyle/>
          <a:p>
            <a:fld id="{E38CE30C-2A56-864C-A704-319EE875CE10}" type="datetime1">
              <a:rPr lang="en-US" smtClean="0"/>
              <a:t>12/18/23</a:t>
            </a:fld>
            <a:endParaRPr lang="en-US"/>
          </a:p>
        </p:txBody>
      </p:sp>
      <p:sp>
        <p:nvSpPr>
          <p:cNvPr id="8" name="Footer Placeholder 7">
            <a:extLst>
              <a:ext uri="{FF2B5EF4-FFF2-40B4-BE49-F238E27FC236}">
                <a16:creationId xmlns:a16="http://schemas.microsoft.com/office/drawing/2014/main" id="{C6AE8E10-BFED-F964-72C7-6285E5EC1A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DA8542-C4FF-4D46-FDB2-8DE5A63D6E1A}"/>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212447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2636-EC9B-70F9-863F-76D835F132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E3879D-4DC3-CD2B-CFB8-B4B9D3EFADBC}"/>
              </a:ext>
            </a:extLst>
          </p:cNvPr>
          <p:cNvSpPr>
            <a:spLocks noGrp="1"/>
          </p:cNvSpPr>
          <p:nvPr>
            <p:ph type="dt" sz="half" idx="10"/>
          </p:nvPr>
        </p:nvSpPr>
        <p:spPr/>
        <p:txBody>
          <a:bodyPr/>
          <a:lstStyle/>
          <a:p>
            <a:fld id="{9B53AB33-5436-544F-89C5-21C8D3433180}" type="datetime1">
              <a:rPr lang="en-US" smtClean="0"/>
              <a:t>12/18/23</a:t>
            </a:fld>
            <a:endParaRPr lang="en-US"/>
          </a:p>
        </p:txBody>
      </p:sp>
      <p:sp>
        <p:nvSpPr>
          <p:cNvPr id="4" name="Footer Placeholder 3">
            <a:extLst>
              <a:ext uri="{FF2B5EF4-FFF2-40B4-BE49-F238E27FC236}">
                <a16:creationId xmlns:a16="http://schemas.microsoft.com/office/drawing/2014/main" id="{AA52100F-5786-0663-1A99-819360AF27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0F5EDF-6EEE-646C-5621-8E3C8975A4C6}"/>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133878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6B753D-7383-76AF-84CE-56495ECE4B05}"/>
              </a:ext>
            </a:extLst>
          </p:cNvPr>
          <p:cNvSpPr>
            <a:spLocks noGrp="1"/>
          </p:cNvSpPr>
          <p:nvPr>
            <p:ph type="dt" sz="half" idx="10"/>
          </p:nvPr>
        </p:nvSpPr>
        <p:spPr/>
        <p:txBody>
          <a:bodyPr/>
          <a:lstStyle/>
          <a:p>
            <a:fld id="{4DE6CA94-0543-7246-8136-6CC6561BD6D4}" type="datetime1">
              <a:rPr lang="en-US" smtClean="0"/>
              <a:t>12/18/23</a:t>
            </a:fld>
            <a:endParaRPr lang="en-US"/>
          </a:p>
        </p:txBody>
      </p:sp>
      <p:sp>
        <p:nvSpPr>
          <p:cNvPr id="3" name="Footer Placeholder 2">
            <a:extLst>
              <a:ext uri="{FF2B5EF4-FFF2-40B4-BE49-F238E27FC236}">
                <a16:creationId xmlns:a16="http://schemas.microsoft.com/office/drawing/2014/main" id="{BD83D529-537F-6183-D193-F6CF1D9C42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19041-BD5D-69E3-8BD4-C8CDD07C4CBA}"/>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3243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F94-0B08-A5A5-313B-821D11C4D3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4B4E9C-C152-D132-D8E5-CB32F1F995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C6DE44-7914-707E-3BBA-CC678BC18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8FCE7-B4F6-AF2D-157A-3DA695EC5513}"/>
              </a:ext>
            </a:extLst>
          </p:cNvPr>
          <p:cNvSpPr>
            <a:spLocks noGrp="1"/>
          </p:cNvSpPr>
          <p:nvPr>
            <p:ph type="dt" sz="half" idx="10"/>
          </p:nvPr>
        </p:nvSpPr>
        <p:spPr/>
        <p:txBody>
          <a:bodyPr/>
          <a:lstStyle/>
          <a:p>
            <a:fld id="{F074AF19-5137-0441-9926-1162D40108D6}" type="datetime1">
              <a:rPr lang="en-US" smtClean="0"/>
              <a:t>12/18/23</a:t>
            </a:fld>
            <a:endParaRPr lang="en-US"/>
          </a:p>
        </p:txBody>
      </p:sp>
      <p:sp>
        <p:nvSpPr>
          <p:cNvPr id="6" name="Footer Placeholder 5">
            <a:extLst>
              <a:ext uri="{FF2B5EF4-FFF2-40B4-BE49-F238E27FC236}">
                <a16:creationId xmlns:a16="http://schemas.microsoft.com/office/drawing/2014/main" id="{D3BE9367-1FB3-151C-4798-86F591098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F891EE-EF6E-6E70-E9F5-6FC1147DC0D5}"/>
              </a:ext>
            </a:extLst>
          </p:cNvPr>
          <p:cNvSpPr>
            <a:spLocks noGrp="1"/>
          </p:cNvSpPr>
          <p:nvPr>
            <p:ph type="sldNum" sz="quarter" idx="12"/>
          </p:nvPr>
        </p:nvSpPr>
        <p:spPr/>
        <p:txBody>
          <a:bodyPr/>
          <a:lstStyle/>
          <a:p>
            <a:fld id="{EBDA654D-7A69-0D44-88C1-6C1907746E49}" type="slidenum">
              <a:rPr lang="en-US" smtClean="0"/>
              <a:t>‹#›</a:t>
            </a:fld>
            <a:endParaRPr lang="en-US"/>
          </a:p>
        </p:txBody>
      </p:sp>
    </p:spTree>
    <p:extLst>
      <p:ext uri="{BB962C8B-B14F-4D97-AF65-F5344CB8AC3E}">
        <p14:creationId xmlns:p14="http://schemas.microsoft.com/office/powerpoint/2010/main" val="34587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1D28BA-6596-99D8-A3BF-5E959EA20C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82D38-455E-52F1-044D-60F569970B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A4B2B-28B3-EF4F-9B4D-93E4F1FB0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6A6C51-A231-F346-B1E2-B280F81AA847}" type="datetime1">
              <a:rPr lang="en-US" smtClean="0"/>
              <a:t>12/18/23</a:t>
            </a:fld>
            <a:endParaRPr lang="en-US"/>
          </a:p>
        </p:txBody>
      </p:sp>
      <p:sp>
        <p:nvSpPr>
          <p:cNvPr id="5" name="Footer Placeholder 4">
            <a:extLst>
              <a:ext uri="{FF2B5EF4-FFF2-40B4-BE49-F238E27FC236}">
                <a16:creationId xmlns:a16="http://schemas.microsoft.com/office/drawing/2014/main" id="{2329AABF-AD9D-528F-FE94-6CF72BC1ED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113EDF-E63E-010B-7537-F3D5D6043A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A654D-7A69-0D44-88C1-6C1907746E49}" type="slidenum">
              <a:rPr lang="en-US" smtClean="0"/>
              <a:t>‹#›</a:t>
            </a:fld>
            <a:endParaRPr lang="en-US"/>
          </a:p>
        </p:txBody>
      </p:sp>
    </p:spTree>
    <p:extLst>
      <p:ext uri="{BB962C8B-B14F-4D97-AF65-F5344CB8AC3E}">
        <p14:creationId xmlns:p14="http://schemas.microsoft.com/office/powerpoint/2010/main" val="1765730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mailto:ipeaz@dtu.d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8.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55.emf"/><Relationship Id="rId2" Type="http://schemas.openxmlformats.org/officeDocument/2006/relationships/image" Target="../media/image38.png"/><Relationship Id="rId16"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image" Target="../media/image54.emf"/><Relationship Id="rId5" Type="http://schemas.openxmlformats.org/officeDocument/2006/relationships/image" Target="../media/image41.emf"/><Relationship Id="rId15" Type="http://schemas.openxmlformats.org/officeDocument/2006/relationships/image" Target="../media/image60.emf"/><Relationship Id="rId10" Type="http://schemas.openxmlformats.org/officeDocument/2006/relationships/image" Target="../media/image52.png"/><Relationship Id="rId4" Type="http://schemas.openxmlformats.org/officeDocument/2006/relationships/image" Target="../media/image40.png"/><Relationship Id="rId9" Type="http://schemas.openxmlformats.org/officeDocument/2006/relationships/image" Target="../media/image57.sv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6.png"/><Relationship Id="rId7" Type="http://schemas.openxmlformats.org/officeDocument/2006/relationships/image" Target="../media/image40.png"/><Relationship Id="rId12" Type="http://schemas.openxmlformats.org/officeDocument/2006/relationships/image" Target="../media/image60.emf"/><Relationship Id="rId17" Type="http://schemas.openxmlformats.org/officeDocument/2006/relationships/image" Target="../media/image67.emf"/><Relationship Id="rId2" Type="http://schemas.openxmlformats.org/officeDocument/2006/relationships/image" Target="../media/image62.png"/><Relationship Id="rId16"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59.png"/><Relationship Id="rId5" Type="http://schemas.openxmlformats.org/officeDocument/2006/relationships/image" Target="../media/image38.png"/><Relationship Id="rId15" Type="http://schemas.openxmlformats.org/officeDocument/2006/relationships/image" Target="../media/image65.emf"/><Relationship Id="rId10" Type="http://schemas.openxmlformats.org/officeDocument/2006/relationships/image" Target="../media/image58.emf"/><Relationship Id="rId4" Type="http://schemas.openxmlformats.org/officeDocument/2006/relationships/image" Target="../media/image57.svg"/><Relationship Id="rId9" Type="http://schemas.openxmlformats.org/officeDocument/2006/relationships/image" Target="../media/image52.png"/><Relationship Id="rId14" Type="http://schemas.openxmlformats.org/officeDocument/2006/relationships/image" Target="../media/image64.emf"/></Relationships>
</file>

<file path=ppt/slides/_rels/slide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gif"/></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3.gif"/><Relationship Id="rId7" Type="http://schemas.openxmlformats.org/officeDocument/2006/relationships/image" Target="../media/image24.gi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image" Target="../media/image47.svg"/><Relationship Id="rId5" Type="http://schemas.openxmlformats.org/officeDocument/2006/relationships/image" Target="../media/image41.emf"/><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0.png"/><Relationship Id="rId3" Type="http://schemas.openxmlformats.org/officeDocument/2006/relationships/image" Target="../media/image38.png"/><Relationship Id="rId7" Type="http://schemas.openxmlformats.org/officeDocument/2006/relationships/image" Target="../media/image42.emf"/><Relationship Id="rId12"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emf"/><Relationship Id="rId11" Type="http://schemas.openxmlformats.org/officeDocument/2006/relationships/image" Target="../media/image55.emf"/><Relationship Id="rId5" Type="http://schemas.openxmlformats.org/officeDocument/2006/relationships/image" Target="../media/image40.png"/><Relationship Id="rId10" Type="http://schemas.openxmlformats.org/officeDocument/2006/relationships/image" Target="../media/image54.emf"/><Relationship Id="rId4" Type="http://schemas.openxmlformats.org/officeDocument/2006/relationships/image" Target="../media/image39.png"/><Relationship Id="rId9" Type="http://schemas.openxmlformats.org/officeDocument/2006/relationships/image" Target="../media/image53.emf"/><Relationship Id="rId1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B6C7-C0B2-EE01-3A7D-40F0AEE9AA30}"/>
              </a:ext>
            </a:extLst>
          </p:cNvPr>
          <p:cNvSpPr>
            <a:spLocks noGrp="1"/>
          </p:cNvSpPr>
          <p:nvPr>
            <p:ph type="ctrTitle"/>
          </p:nvPr>
        </p:nvSpPr>
        <p:spPr>
          <a:xfrm>
            <a:off x="324465" y="592646"/>
            <a:ext cx="5673213" cy="1379827"/>
          </a:xfrm>
        </p:spPr>
        <p:txBody>
          <a:bodyPr>
            <a:noAutofit/>
          </a:bodyPr>
          <a:lstStyle/>
          <a:p>
            <a:r>
              <a:rPr lang="en-US" sz="2000" dirty="0"/>
              <a:t>Variational Mixture of </a:t>
            </a:r>
            <a:r>
              <a:rPr lang="en-US" sz="2000" dirty="0" err="1"/>
              <a:t>HyperGenerators</a:t>
            </a:r>
            <a:r>
              <a:rPr lang="en-US" sz="2000" dirty="0"/>
              <a:t> for Learning Distributions over Functions</a:t>
            </a:r>
          </a:p>
        </p:txBody>
      </p:sp>
      <p:sp>
        <p:nvSpPr>
          <p:cNvPr id="3" name="Subtitle 2">
            <a:extLst>
              <a:ext uri="{FF2B5EF4-FFF2-40B4-BE49-F238E27FC236}">
                <a16:creationId xmlns:a16="http://schemas.microsoft.com/office/drawing/2014/main" id="{149A456A-1179-C417-EE33-3B7D3DF8DB16}"/>
              </a:ext>
            </a:extLst>
          </p:cNvPr>
          <p:cNvSpPr>
            <a:spLocks noGrp="1"/>
          </p:cNvSpPr>
          <p:nvPr>
            <p:ph type="subTitle" idx="1"/>
          </p:nvPr>
        </p:nvSpPr>
        <p:spPr>
          <a:xfrm>
            <a:off x="422787" y="2265810"/>
            <a:ext cx="5053781" cy="989556"/>
          </a:xfrm>
        </p:spPr>
        <p:txBody>
          <a:bodyPr>
            <a:normAutofit lnSpcReduction="10000"/>
          </a:bodyPr>
          <a:lstStyle/>
          <a:p>
            <a:r>
              <a:rPr lang="en-US" sz="1800" dirty="0"/>
              <a:t>Ignacio </a:t>
            </a:r>
            <a:r>
              <a:rPr lang="en-US" sz="1800" dirty="0" err="1"/>
              <a:t>Peis</a:t>
            </a:r>
            <a:endParaRPr lang="en-US" sz="1800" dirty="0"/>
          </a:p>
          <a:p>
            <a:r>
              <a:rPr lang="en-US" sz="1600" dirty="0">
                <a:latin typeface="Menlo" panose="020B0609030804020204" pitchFamily="49" charset="0"/>
                <a:hlinkClick r:id="rId2">
                  <a:extLst>
                    <a:ext uri="{A12FA001-AC4F-418D-AE19-62706E023703}">
                      <ahyp:hlinkClr xmlns:ahyp="http://schemas.microsoft.com/office/drawing/2018/hyperlinkcolor" val="tx"/>
                    </a:ext>
                  </a:extLst>
                </a:hlinkClick>
              </a:rPr>
              <a:t>ipeaz@dtu.dk</a:t>
            </a:r>
            <a:r>
              <a:rPr lang="en-US" sz="1600" dirty="0">
                <a:latin typeface="Menlo" panose="020B0609030804020204" pitchFamily="49" charset="0"/>
              </a:rPr>
              <a:t> </a:t>
            </a:r>
          </a:p>
          <a:p>
            <a:r>
              <a:rPr lang="en-US" sz="1800" dirty="0"/>
              <a:t>Technical University of Denmark</a:t>
            </a:r>
          </a:p>
        </p:txBody>
      </p:sp>
      <p:sp>
        <p:nvSpPr>
          <p:cNvPr id="4" name="Slide Number Placeholder 3">
            <a:extLst>
              <a:ext uri="{FF2B5EF4-FFF2-40B4-BE49-F238E27FC236}">
                <a16:creationId xmlns:a16="http://schemas.microsoft.com/office/drawing/2014/main" id="{48B5ED69-6810-E52E-17A9-3083FCBA6451}"/>
              </a:ext>
            </a:extLst>
          </p:cNvPr>
          <p:cNvSpPr>
            <a:spLocks noGrp="1"/>
          </p:cNvSpPr>
          <p:nvPr>
            <p:ph type="sldNum" sz="quarter" idx="12"/>
          </p:nvPr>
        </p:nvSpPr>
        <p:spPr/>
        <p:txBody>
          <a:bodyPr/>
          <a:lstStyle/>
          <a:p>
            <a:fld id="{EBDA654D-7A69-0D44-88C1-6C1907746E49}" type="slidenum">
              <a:rPr lang="en-US" smtClean="0"/>
              <a:t>1</a:t>
            </a:fld>
            <a:endParaRPr lang="en-US"/>
          </a:p>
        </p:txBody>
      </p:sp>
      <p:cxnSp>
        <p:nvCxnSpPr>
          <p:cNvPr id="5" name="Straight Connector 4">
            <a:extLst>
              <a:ext uri="{FF2B5EF4-FFF2-40B4-BE49-F238E27FC236}">
                <a16:creationId xmlns:a16="http://schemas.microsoft.com/office/drawing/2014/main" id="{9B1D1B59-23B9-D2D7-3C02-FDFDCA977FE1}"/>
              </a:ext>
            </a:extLst>
          </p:cNvPr>
          <p:cNvCxnSpPr>
            <a:cxnSpLocks/>
          </p:cNvCxnSpPr>
          <p:nvPr/>
        </p:nvCxnSpPr>
        <p:spPr>
          <a:xfrm>
            <a:off x="412955" y="1184745"/>
            <a:ext cx="5486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F2A7E7-4D93-CDFA-7D8F-F8CFEEC6E572}"/>
              </a:ext>
            </a:extLst>
          </p:cNvPr>
          <p:cNvCxnSpPr>
            <a:cxnSpLocks/>
          </p:cNvCxnSpPr>
          <p:nvPr/>
        </p:nvCxnSpPr>
        <p:spPr>
          <a:xfrm>
            <a:off x="398206" y="2099203"/>
            <a:ext cx="5486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F285787E-95A2-607A-8EA3-623C34B7C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273" y="3429000"/>
            <a:ext cx="476378" cy="690356"/>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64AC9B66-0806-FA0C-7199-BA72D1061757}"/>
              </a:ext>
            </a:extLst>
          </p:cNvPr>
          <p:cNvSpPr>
            <a:spLocks noGrp="1"/>
          </p:cNvSpPr>
          <p:nvPr>
            <p:ph type="dt" sz="half" idx="10"/>
          </p:nvPr>
        </p:nvSpPr>
        <p:spPr/>
        <p:txBody>
          <a:bodyPr/>
          <a:lstStyle/>
          <a:p>
            <a:r>
              <a:rPr lang="en-US" dirty="0">
                <a:solidFill>
                  <a:schemeClr val="tx1">
                    <a:lumMod val="65000"/>
                    <a:lumOff val="35000"/>
                  </a:schemeClr>
                </a:solidFill>
                <a:latin typeface="LM Roman 12" pitchFamily="2" charset="77"/>
              </a:rPr>
              <a:t>20 December 2023</a:t>
            </a:r>
          </a:p>
        </p:txBody>
      </p:sp>
      <p:sp>
        <p:nvSpPr>
          <p:cNvPr id="12" name="Footer Placeholder 11">
            <a:extLst>
              <a:ext uri="{FF2B5EF4-FFF2-40B4-BE49-F238E27FC236}">
                <a16:creationId xmlns:a16="http://schemas.microsoft.com/office/drawing/2014/main" id="{C27A1871-4AB7-BCAA-5B17-1E9A538CD42D}"/>
              </a:ext>
            </a:extLst>
          </p:cNvPr>
          <p:cNvSpPr>
            <a:spLocks noGrp="1"/>
          </p:cNvSpPr>
          <p:nvPr>
            <p:ph type="ftr" sz="quarter" idx="11"/>
          </p:nvPr>
        </p:nvSpPr>
        <p:spPr>
          <a:xfrm>
            <a:off x="2544097" y="6473580"/>
            <a:ext cx="2932471" cy="365125"/>
          </a:xfrm>
        </p:spPr>
        <p:txBody>
          <a:bodyPr/>
          <a:lstStyle/>
          <a:p>
            <a:r>
              <a:rPr lang="en-US" dirty="0">
                <a:solidFill>
                  <a:schemeClr val="tx1">
                    <a:lumMod val="65000"/>
                    <a:lumOff val="35000"/>
                  </a:schemeClr>
                </a:solidFill>
                <a:latin typeface="LM Roman 12" pitchFamily="2" charset="77"/>
              </a:rPr>
              <a:t>Universidad Pablo de </a:t>
            </a:r>
            <a:r>
              <a:rPr lang="en-US" dirty="0" err="1">
                <a:solidFill>
                  <a:schemeClr val="tx1">
                    <a:lumMod val="65000"/>
                    <a:lumOff val="35000"/>
                  </a:schemeClr>
                </a:solidFill>
                <a:latin typeface="LM Roman 12" pitchFamily="2" charset="77"/>
              </a:rPr>
              <a:t>Olavide</a:t>
            </a:r>
            <a:r>
              <a:rPr lang="en-US" dirty="0">
                <a:solidFill>
                  <a:schemeClr val="tx1">
                    <a:lumMod val="65000"/>
                    <a:lumOff val="35000"/>
                  </a:schemeClr>
                </a:solidFill>
                <a:latin typeface="LM Roman 12" pitchFamily="2" charset="77"/>
              </a:rPr>
              <a:t>, Sevilla</a:t>
            </a:r>
          </a:p>
        </p:txBody>
      </p:sp>
      <p:sp>
        <p:nvSpPr>
          <p:cNvPr id="13" name="Footer Placeholder 11">
            <a:extLst>
              <a:ext uri="{FF2B5EF4-FFF2-40B4-BE49-F238E27FC236}">
                <a16:creationId xmlns:a16="http://schemas.microsoft.com/office/drawing/2014/main" id="{502EC711-EE5B-B42F-5A7A-C03DDB994562}"/>
              </a:ext>
            </a:extLst>
          </p:cNvPr>
          <p:cNvSpPr txBox="1">
            <a:spLocks/>
          </p:cNvSpPr>
          <p:nvPr/>
        </p:nvSpPr>
        <p:spPr>
          <a:xfrm>
            <a:off x="10578186" y="3323440"/>
            <a:ext cx="155122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71CDD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i="1" dirty="0">
                <a:solidFill>
                  <a:schemeClr val="bg1"/>
                </a:solidFill>
                <a:latin typeface="LM Roman 12" pitchFamily="2" charset="77"/>
              </a:rPr>
              <a:t>Honolulu, Hawaii</a:t>
            </a:r>
          </a:p>
          <a:p>
            <a:pPr algn="l"/>
            <a:r>
              <a:rPr lang="en-US" i="1" dirty="0">
                <a:solidFill>
                  <a:schemeClr val="bg1"/>
                </a:solidFill>
                <a:latin typeface="LM Roman 12" pitchFamily="2" charset="77"/>
              </a:rPr>
              <a:t>July 2023</a:t>
            </a:r>
          </a:p>
        </p:txBody>
      </p:sp>
    </p:spTree>
    <p:extLst>
      <p:ext uri="{BB962C8B-B14F-4D97-AF65-F5344CB8AC3E}">
        <p14:creationId xmlns:p14="http://schemas.microsoft.com/office/powerpoint/2010/main" val="57399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9B9A-ED8A-8A2A-89C8-0A20BC081F03}"/>
              </a:ext>
            </a:extLst>
          </p:cNvPr>
          <p:cNvSpPr>
            <a:spLocks noGrp="1"/>
          </p:cNvSpPr>
          <p:nvPr>
            <p:ph type="title"/>
          </p:nvPr>
        </p:nvSpPr>
        <p:spPr/>
        <p:txBody>
          <a:bodyPr/>
          <a:lstStyle/>
          <a:p>
            <a:r>
              <a:rPr lang="en-US" dirty="0"/>
              <a:t>Our proposed method</a:t>
            </a:r>
          </a:p>
        </p:txBody>
      </p:sp>
      <p:sp>
        <p:nvSpPr>
          <p:cNvPr id="3" name="Content Placeholder 2">
            <a:extLst>
              <a:ext uri="{FF2B5EF4-FFF2-40B4-BE49-F238E27FC236}">
                <a16:creationId xmlns:a16="http://schemas.microsoft.com/office/drawing/2014/main" id="{DD32A321-2A62-1666-AC04-3DE1B516C07E}"/>
              </a:ext>
            </a:extLst>
          </p:cNvPr>
          <p:cNvSpPr>
            <a:spLocks noGrp="1"/>
          </p:cNvSpPr>
          <p:nvPr>
            <p:ph idx="1"/>
          </p:nvPr>
        </p:nvSpPr>
        <p:spPr/>
        <p:txBody>
          <a:bodyPr/>
          <a:lstStyle/>
          <a:p>
            <a:r>
              <a:rPr lang="en-US" dirty="0"/>
              <a:t>To learn the parameters of our model, we opt by using </a:t>
            </a:r>
            <a:r>
              <a:rPr lang="en-US" b="1" dirty="0"/>
              <a:t>Amortized Variational Inference</a:t>
            </a:r>
            <a:r>
              <a:rPr lang="en-US" dirty="0"/>
              <a:t>, and optimize the following ELBO.</a:t>
            </a:r>
          </a:p>
        </p:txBody>
      </p:sp>
      <p:sp>
        <p:nvSpPr>
          <p:cNvPr id="4" name="Slide Number Placeholder 3">
            <a:extLst>
              <a:ext uri="{FF2B5EF4-FFF2-40B4-BE49-F238E27FC236}">
                <a16:creationId xmlns:a16="http://schemas.microsoft.com/office/drawing/2014/main" id="{B2B46195-ED0D-664D-B43C-616151DBC93D}"/>
              </a:ext>
            </a:extLst>
          </p:cNvPr>
          <p:cNvSpPr>
            <a:spLocks noGrp="1"/>
          </p:cNvSpPr>
          <p:nvPr>
            <p:ph type="sldNum" sz="quarter" idx="12"/>
          </p:nvPr>
        </p:nvSpPr>
        <p:spPr/>
        <p:txBody>
          <a:bodyPr/>
          <a:lstStyle/>
          <a:p>
            <a:fld id="{EBDA654D-7A69-0D44-88C1-6C1907746E49}" type="slidenum">
              <a:rPr lang="en-US" smtClean="0"/>
              <a:pPr/>
              <a:t>10</a:t>
            </a:fld>
            <a:endParaRPr lang="en-US" dirty="0"/>
          </a:p>
        </p:txBody>
      </p:sp>
      <p:grpSp>
        <p:nvGrpSpPr>
          <p:cNvPr id="32" name="Group 31">
            <a:extLst>
              <a:ext uri="{FF2B5EF4-FFF2-40B4-BE49-F238E27FC236}">
                <a16:creationId xmlns:a16="http://schemas.microsoft.com/office/drawing/2014/main" id="{D2739EB0-347C-9CA8-C545-2463E4C0B1AF}"/>
              </a:ext>
            </a:extLst>
          </p:cNvPr>
          <p:cNvGrpSpPr/>
          <p:nvPr/>
        </p:nvGrpSpPr>
        <p:grpSpPr>
          <a:xfrm>
            <a:off x="6267314" y="3650853"/>
            <a:ext cx="5086485" cy="2867144"/>
            <a:chOff x="4061652" y="2031448"/>
            <a:chExt cx="7449925" cy="4199365"/>
          </a:xfrm>
        </p:grpSpPr>
        <p:pic>
          <p:nvPicPr>
            <p:cNvPr id="7" name="Picture 6">
              <a:extLst>
                <a:ext uri="{FF2B5EF4-FFF2-40B4-BE49-F238E27FC236}">
                  <a16:creationId xmlns:a16="http://schemas.microsoft.com/office/drawing/2014/main" id="{C427C56C-EE49-F56B-4C2C-C9FB973DF293}"/>
                </a:ext>
              </a:extLst>
            </p:cNvPr>
            <p:cNvPicPr>
              <a:picLocks noChangeAspect="1"/>
            </p:cNvPicPr>
            <p:nvPr/>
          </p:nvPicPr>
          <p:blipFill>
            <a:blip r:embed="rId2"/>
            <a:stretch>
              <a:fillRect/>
            </a:stretch>
          </p:blipFill>
          <p:spPr>
            <a:xfrm>
              <a:off x="9850123" y="2378268"/>
              <a:ext cx="1661454" cy="462530"/>
            </a:xfrm>
            <a:prstGeom prst="rect">
              <a:avLst/>
            </a:prstGeom>
            <a:solidFill>
              <a:schemeClr val="lt1"/>
            </a:solidFill>
          </p:spPr>
        </p:pic>
        <p:grpSp>
          <p:nvGrpSpPr>
            <p:cNvPr id="8" name="Group 7">
              <a:extLst>
                <a:ext uri="{FF2B5EF4-FFF2-40B4-BE49-F238E27FC236}">
                  <a16:creationId xmlns:a16="http://schemas.microsoft.com/office/drawing/2014/main" id="{BE4ED7DE-3EB1-D699-6775-A49E4A240FC8}"/>
                </a:ext>
              </a:extLst>
            </p:cNvPr>
            <p:cNvGrpSpPr/>
            <p:nvPr/>
          </p:nvGrpSpPr>
          <p:grpSpPr>
            <a:xfrm>
              <a:off x="8370838" y="2031448"/>
              <a:ext cx="1156171" cy="1156171"/>
              <a:chOff x="8136166" y="1876782"/>
              <a:chExt cx="1156171" cy="1156171"/>
            </a:xfrm>
          </p:grpSpPr>
          <p:pic>
            <p:nvPicPr>
              <p:cNvPr id="9" name="Picture 8">
                <a:extLst>
                  <a:ext uri="{FF2B5EF4-FFF2-40B4-BE49-F238E27FC236}">
                    <a16:creationId xmlns:a16="http://schemas.microsoft.com/office/drawing/2014/main" id="{AAB9FEEF-82F3-BEBC-415B-8532B9B67741}"/>
                  </a:ext>
                </a:extLst>
              </p:cNvPr>
              <p:cNvPicPr>
                <a:picLocks noChangeAspect="1"/>
              </p:cNvPicPr>
              <p:nvPr/>
            </p:nvPicPr>
            <p:blipFill>
              <a:blip r:embed="rId3"/>
              <a:stretch>
                <a:fillRect/>
              </a:stretch>
            </p:blipFill>
            <p:spPr>
              <a:xfrm>
                <a:off x="8266119" y="1922432"/>
                <a:ext cx="1026217" cy="1075316"/>
              </a:xfrm>
              <a:prstGeom prst="rect">
                <a:avLst/>
              </a:prstGeom>
            </p:spPr>
          </p:pic>
          <p:pic>
            <p:nvPicPr>
              <p:cNvPr id="10" name="Picture 9">
                <a:extLst>
                  <a:ext uri="{FF2B5EF4-FFF2-40B4-BE49-F238E27FC236}">
                    <a16:creationId xmlns:a16="http://schemas.microsoft.com/office/drawing/2014/main" id="{CF578E94-83FF-609E-6AE7-A9B19EEA7347}"/>
                  </a:ext>
                </a:extLst>
              </p:cNvPr>
              <p:cNvPicPr>
                <a:picLocks noChangeAspect="1"/>
              </p:cNvPicPr>
              <p:nvPr/>
            </p:nvPicPr>
            <p:blipFill>
              <a:blip r:embed="rId4"/>
              <a:stretch>
                <a:fillRect/>
              </a:stretch>
            </p:blipFill>
            <p:spPr>
              <a:xfrm>
                <a:off x="8136166" y="1876782"/>
                <a:ext cx="1156171" cy="1156171"/>
              </a:xfrm>
              <a:prstGeom prst="rect">
                <a:avLst/>
              </a:prstGeom>
            </p:spPr>
          </p:pic>
        </p:grpSp>
        <p:sp>
          <p:nvSpPr>
            <p:cNvPr id="11" name="Rectangle 10">
              <a:extLst>
                <a:ext uri="{FF2B5EF4-FFF2-40B4-BE49-F238E27FC236}">
                  <a16:creationId xmlns:a16="http://schemas.microsoft.com/office/drawing/2014/main" id="{CAC6651D-976D-21F5-6369-C3FD8CC2AD15}"/>
                </a:ext>
              </a:extLst>
            </p:cNvPr>
            <p:cNvSpPr/>
            <p:nvPr/>
          </p:nvSpPr>
          <p:spPr>
            <a:xfrm>
              <a:off x="8751494" y="3699833"/>
              <a:ext cx="530088" cy="793167"/>
            </a:xfrm>
            <a:prstGeom prst="rect">
              <a:avLst/>
            </a:prstGeom>
            <a:solidFill>
              <a:srgbClr val="FFC000">
                <a:alpha val="33693"/>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97CAC179-7F7F-1272-2912-0823336F005A}"/>
                </a:ext>
              </a:extLst>
            </p:cNvPr>
            <p:cNvPicPr>
              <a:picLocks noChangeAspect="1"/>
            </p:cNvPicPr>
            <p:nvPr/>
          </p:nvPicPr>
          <p:blipFill>
            <a:blip r:embed="rId5"/>
            <a:stretch>
              <a:fillRect/>
            </a:stretch>
          </p:blipFill>
          <p:spPr>
            <a:xfrm>
              <a:off x="8863091" y="3948118"/>
              <a:ext cx="303583" cy="259157"/>
            </a:xfrm>
            <a:prstGeom prst="rect">
              <a:avLst/>
            </a:prstGeom>
          </p:spPr>
        </p:pic>
        <p:sp>
          <p:nvSpPr>
            <p:cNvPr id="13" name="Right Arrow 12">
              <a:extLst>
                <a:ext uri="{FF2B5EF4-FFF2-40B4-BE49-F238E27FC236}">
                  <a16:creationId xmlns:a16="http://schemas.microsoft.com/office/drawing/2014/main" id="{B867B7BD-8E86-A84C-E90A-4AE92755BA5F}"/>
                </a:ext>
              </a:extLst>
            </p:cNvPr>
            <p:cNvSpPr/>
            <p:nvPr/>
          </p:nvSpPr>
          <p:spPr>
            <a:xfrm rot="5400000">
              <a:off x="8769224" y="334912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7AE5047-93E4-049C-0114-9B25C893DB98}"/>
                </a:ext>
              </a:extLst>
            </p:cNvPr>
            <p:cNvPicPr>
              <a:picLocks noChangeAspect="1"/>
            </p:cNvPicPr>
            <p:nvPr/>
          </p:nvPicPr>
          <p:blipFill>
            <a:blip r:embed="rId6"/>
            <a:stretch>
              <a:fillRect/>
            </a:stretch>
          </p:blipFill>
          <p:spPr>
            <a:xfrm>
              <a:off x="9984416" y="5458265"/>
              <a:ext cx="1369384" cy="388333"/>
            </a:xfrm>
            <a:prstGeom prst="rect">
              <a:avLst/>
            </a:prstGeom>
            <a:solidFill>
              <a:schemeClr val="lt1"/>
            </a:solidFill>
          </p:spPr>
        </p:pic>
        <p:sp>
          <p:nvSpPr>
            <p:cNvPr id="15" name="Right Arrow 14">
              <a:extLst>
                <a:ext uri="{FF2B5EF4-FFF2-40B4-BE49-F238E27FC236}">
                  <a16:creationId xmlns:a16="http://schemas.microsoft.com/office/drawing/2014/main" id="{D53672F3-03CC-CE77-B43F-C9B074CEFE4B}"/>
                </a:ext>
              </a:extLst>
            </p:cNvPr>
            <p:cNvSpPr/>
            <p:nvPr/>
          </p:nvSpPr>
          <p:spPr>
            <a:xfrm rot="5400000">
              <a:off x="8766814" y="470831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CFD7770B-75A4-C621-DC91-CF329F609F9D}"/>
                </a:ext>
              </a:extLst>
            </p:cNvPr>
            <p:cNvCxnSpPr>
              <a:cxnSpLocks/>
            </p:cNvCxnSpPr>
            <p:nvPr/>
          </p:nvCxnSpPr>
          <p:spPr>
            <a:xfrm>
              <a:off x="7612279" y="3279560"/>
              <a:ext cx="1669303" cy="430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ECC144-B71B-4021-3B3B-8ABF649224DF}"/>
                </a:ext>
              </a:extLst>
            </p:cNvPr>
            <p:cNvCxnSpPr>
              <a:cxnSpLocks/>
            </p:cNvCxnSpPr>
            <p:nvPr/>
          </p:nvCxnSpPr>
          <p:spPr>
            <a:xfrm>
              <a:off x="6205726" y="3279560"/>
              <a:ext cx="2554864" cy="42435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326B36-0A38-A1B5-2584-5F29BDD7E3C9}"/>
                </a:ext>
              </a:extLst>
            </p:cNvPr>
            <p:cNvCxnSpPr>
              <a:cxnSpLocks/>
            </p:cNvCxnSpPr>
            <p:nvPr/>
          </p:nvCxnSpPr>
          <p:spPr>
            <a:xfrm flipV="1">
              <a:off x="6205726" y="4497080"/>
              <a:ext cx="2542243" cy="35539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B6E5A8-EFAD-B630-4E3C-C64E086DE977}"/>
                </a:ext>
              </a:extLst>
            </p:cNvPr>
            <p:cNvCxnSpPr>
              <a:cxnSpLocks/>
            </p:cNvCxnSpPr>
            <p:nvPr/>
          </p:nvCxnSpPr>
          <p:spPr>
            <a:xfrm flipV="1">
              <a:off x="7612279" y="4492706"/>
              <a:ext cx="1669303" cy="368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29F9DFC-1BCF-E918-0086-BA56BCA0AC3C}"/>
                </a:ext>
              </a:extLst>
            </p:cNvPr>
            <p:cNvSpPr/>
            <p:nvPr/>
          </p:nvSpPr>
          <p:spPr>
            <a:xfrm>
              <a:off x="6212849" y="3279560"/>
              <a:ext cx="1399430" cy="15843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B975168-35EF-E797-0663-1F63A7428D9F}"/>
                </a:ext>
              </a:extLst>
            </p:cNvPr>
            <p:cNvGrpSpPr/>
            <p:nvPr/>
          </p:nvGrpSpPr>
          <p:grpSpPr>
            <a:xfrm>
              <a:off x="8433402" y="5074642"/>
              <a:ext cx="1156171" cy="1156171"/>
              <a:chOff x="6714718" y="5059603"/>
              <a:chExt cx="1156171" cy="1156171"/>
            </a:xfrm>
          </p:grpSpPr>
          <p:pic>
            <p:nvPicPr>
              <p:cNvPr id="22" name="Picture 21">
                <a:extLst>
                  <a:ext uri="{FF2B5EF4-FFF2-40B4-BE49-F238E27FC236}">
                    <a16:creationId xmlns:a16="http://schemas.microsoft.com/office/drawing/2014/main" id="{C58B539B-2220-9A58-B6C7-BA7884FFAA78}"/>
                  </a:ext>
                </a:extLst>
              </p:cNvPr>
              <p:cNvPicPr>
                <a:picLocks noChangeAspect="1"/>
              </p:cNvPicPr>
              <p:nvPr/>
            </p:nvPicPr>
            <p:blipFill rotWithShape="1">
              <a:blip r:embed="rId7"/>
              <a:srcRect t="16427"/>
              <a:stretch/>
            </p:blipFill>
            <p:spPr>
              <a:xfrm>
                <a:off x="6841253" y="5138941"/>
                <a:ext cx="973978" cy="996905"/>
              </a:xfrm>
              <a:prstGeom prst="rect">
                <a:avLst/>
              </a:prstGeom>
              <a:ln w="15875">
                <a:noFill/>
              </a:ln>
            </p:spPr>
          </p:pic>
          <p:pic>
            <p:nvPicPr>
              <p:cNvPr id="23" name="Picture 22">
                <a:extLst>
                  <a:ext uri="{FF2B5EF4-FFF2-40B4-BE49-F238E27FC236}">
                    <a16:creationId xmlns:a16="http://schemas.microsoft.com/office/drawing/2014/main" id="{8F6AAC71-547B-ED9D-BA52-A908449B6112}"/>
                  </a:ext>
                </a:extLst>
              </p:cNvPr>
              <p:cNvPicPr>
                <a:picLocks noChangeAspect="1"/>
              </p:cNvPicPr>
              <p:nvPr/>
            </p:nvPicPr>
            <p:blipFill>
              <a:blip r:embed="rId4"/>
              <a:stretch>
                <a:fillRect/>
              </a:stretch>
            </p:blipFill>
            <p:spPr>
              <a:xfrm>
                <a:off x="6714718" y="5059603"/>
                <a:ext cx="1156171" cy="1156171"/>
              </a:xfrm>
              <a:prstGeom prst="rect">
                <a:avLst/>
              </a:prstGeom>
            </p:spPr>
          </p:pic>
        </p:grpSp>
        <p:pic>
          <p:nvPicPr>
            <p:cNvPr id="24" name="Graphic 23">
              <a:extLst>
                <a:ext uri="{FF2B5EF4-FFF2-40B4-BE49-F238E27FC236}">
                  <a16:creationId xmlns:a16="http://schemas.microsoft.com/office/drawing/2014/main" id="{A5022A8D-D05C-2ABB-FA9E-8305DE0D2F7E}"/>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2576" t="28039" r="37857" b="40787"/>
            <a:stretch/>
          </p:blipFill>
          <p:spPr>
            <a:xfrm rot="5400000">
              <a:off x="6191612" y="3504444"/>
              <a:ext cx="1520836" cy="1251857"/>
            </a:xfrm>
            <a:prstGeom prst="rect">
              <a:avLst/>
            </a:prstGeom>
          </p:spPr>
        </p:pic>
        <p:pic>
          <p:nvPicPr>
            <p:cNvPr id="25" name="Picture 24">
              <a:extLst>
                <a:ext uri="{FF2B5EF4-FFF2-40B4-BE49-F238E27FC236}">
                  <a16:creationId xmlns:a16="http://schemas.microsoft.com/office/drawing/2014/main" id="{BDC50134-9B1C-BFD5-DAA1-F3ACE27AE3DF}"/>
                </a:ext>
              </a:extLst>
            </p:cNvPr>
            <p:cNvPicPr>
              <a:picLocks noChangeAspect="1"/>
            </p:cNvPicPr>
            <p:nvPr/>
          </p:nvPicPr>
          <p:blipFill rotWithShape="1">
            <a:blip r:embed="rId10"/>
            <a:srcRect t="-6488" r="68133" b="-3"/>
            <a:stretch/>
          </p:blipFill>
          <p:spPr>
            <a:xfrm rot="5400000">
              <a:off x="3768454" y="3993032"/>
              <a:ext cx="748689" cy="162294"/>
            </a:xfrm>
            <a:prstGeom prst="rect">
              <a:avLst/>
            </a:prstGeom>
          </p:spPr>
        </p:pic>
        <p:sp>
          <p:nvSpPr>
            <p:cNvPr id="26" name="Trapezium 6">
              <a:extLst>
                <a:ext uri="{FF2B5EF4-FFF2-40B4-BE49-F238E27FC236}">
                  <a16:creationId xmlns:a16="http://schemas.microsoft.com/office/drawing/2014/main" id="{E14274C0-34FE-FE46-3A6B-89870B35A11E}"/>
                </a:ext>
              </a:extLst>
            </p:cNvPr>
            <p:cNvSpPr/>
            <p:nvPr/>
          </p:nvSpPr>
          <p:spPr>
            <a:xfrm rot="5400000" flipV="1">
              <a:off x="4199244" y="3646009"/>
              <a:ext cx="1395215" cy="84310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7CE0983-1C93-32A7-6B74-0CC7FA1429DA}"/>
                </a:ext>
              </a:extLst>
            </p:cNvPr>
            <p:cNvPicPr>
              <a:picLocks noChangeAspect="1"/>
            </p:cNvPicPr>
            <p:nvPr/>
          </p:nvPicPr>
          <p:blipFill>
            <a:blip r:embed="rId11"/>
            <a:stretch>
              <a:fillRect/>
            </a:stretch>
          </p:blipFill>
          <p:spPr>
            <a:xfrm>
              <a:off x="5625122" y="3911083"/>
              <a:ext cx="185457" cy="312958"/>
            </a:xfrm>
            <a:prstGeom prst="rect">
              <a:avLst/>
            </a:prstGeom>
          </p:spPr>
        </p:pic>
        <p:pic>
          <p:nvPicPr>
            <p:cNvPr id="31" name="Picture 30">
              <a:extLst>
                <a:ext uri="{FF2B5EF4-FFF2-40B4-BE49-F238E27FC236}">
                  <a16:creationId xmlns:a16="http://schemas.microsoft.com/office/drawing/2014/main" id="{AC1428BB-62F8-9404-F66D-F3F0411B8D9B}"/>
                </a:ext>
              </a:extLst>
            </p:cNvPr>
            <p:cNvPicPr>
              <a:picLocks noChangeAspect="1"/>
            </p:cNvPicPr>
            <p:nvPr/>
          </p:nvPicPr>
          <p:blipFill>
            <a:blip r:embed="rId12"/>
            <a:stretch>
              <a:fillRect/>
            </a:stretch>
          </p:blipFill>
          <p:spPr>
            <a:xfrm>
              <a:off x="4610183" y="3922592"/>
              <a:ext cx="602765" cy="289938"/>
            </a:xfrm>
            <a:prstGeom prst="rect">
              <a:avLst/>
            </a:prstGeom>
          </p:spPr>
        </p:pic>
      </p:grpSp>
      <p:pic>
        <p:nvPicPr>
          <p:cNvPr id="34" name="Picture 33">
            <a:extLst>
              <a:ext uri="{FF2B5EF4-FFF2-40B4-BE49-F238E27FC236}">
                <a16:creationId xmlns:a16="http://schemas.microsoft.com/office/drawing/2014/main" id="{C857969F-F499-5669-D260-2357CCF1E7B9}"/>
              </a:ext>
            </a:extLst>
          </p:cNvPr>
          <p:cNvPicPr>
            <a:picLocks noChangeAspect="1"/>
          </p:cNvPicPr>
          <p:nvPr/>
        </p:nvPicPr>
        <p:blipFill>
          <a:blip r:embed="rId13"/>
          <a:stretch>
            <a:fillRect/>
          </a:stretch>
        </p:blipFill>
        <p:spPr>
          <a:xfrm>
            <a:off x="4829137" y="3921562"/>
            <a:ext cx="1085337" cy="2065242"/>
          </a:xfrm>
          <a:prstGeom prst="rect">
            <a:avLst/>
          </a:prstGeom>
        </p:spPr>
      </p:pic>
      <p:pic>
        <p:nvPicPr>
          <p:cNvPr id="39" name="Picture 38">
            <a:extLst>
              <a:ext uri="{FF2B5EF4-FFF2-40B4-BE49-F238E27FC236}">
                <a16:creationId xmlns:a16="http://schemas.microsoft.com/office/drawing/2014/main" id="{A7A73244-BDBF-4A65-A8A1-08578B881562}"/>
              </a:ext>
            </a:extLst>
          </p:cNvPr>
          <p:cNvPicPr>
            <a:picLocks noChangeAspect="1"/>
          </p:cNvPicPr>
          <p:nvPr/>
        </p:nvPicPr>
        <p:blipFill>
          <a:blip r:embed="rId14"/>
          <a:stretch>
            <a:fillRect/>
          </a:stretch>
        </p:blipFill>
        <p:spPr>
          <a:xfrm>
            <a:off x="749326" y="4417853"/>
            <a:ext cx="1133970" cy="1187125"/>
          </a:xfrm>
          <a:prstGeom prst="rect">
            <a:avLst/>
          </a:prstGeom>
        </p:spPr>
      </p:pic>
      <p:sp>
        <p:nvSpPr>
          <p:cNvPr id="40" name="Trapezium 6">
            <a:extLst>
              <a:ext uri="{FF2B5EF4-FFF2-40B4-BE49-F238E27FC236}">
                <a16:creationId xmlns:a16="http://schemas.microsoft.com/office/drawing/2014/main" id="{7CB7C2A5-7872-8A42-8F1B-42A064290ED8}"/>
              </a:ext>
            </a:extLst>
          </p:cNvPr>
          <p:cNvSpPr/>
          <p:nvPr/>
        </p:nvSpPr>
        <p:spPr>
          <a:xfrm rot="5400000">
            <a:off x="1895055" y="4820623"/>
            <a:ext cx="952592" cy="461398"/>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F7F6F0C8-41D1-6FE8-B37B-687FC906C8E0}"/>
              </a:ext>
            </a:extLst>
          </p:cNvPr>
          <p:cNvPicPr>
            <a:picLocks noChangeAspect="1"/>
          </p:cNvPicPr>
          <p:nvPr/>
        </p:nvPicPr>
        <p:blipFill>
          <a:blip r:embed="rId15"/>
          <a:stretch>
            <a:fillRect/>
          </a:stretch>
        </p:blipFill>
        <p:spPr>
          <a:xfrm>
            <a:off x="2884351" y="4997936"/>
            <a:ext cx="1334304" cy="228236"/>
          </a:xfrm>
          <a:prstGeom prst="rect">
            <a:avLst/>
          </a:prstGeom>
        </p:spPr>
      </p:pic>
      <p:cxnSp>
        <p:nvCxnSpPr>
          <p:cNvPr id="44" name="Straight Arrow Connector 43">
            <a:extLst>
              <a:ext uri="{FF2B5EF4-FFF2-40B4-BE49-F238E27FC236}">
                <a16:creationId xmlns:a16="http://schemas.microsoft.com/office/drawing/2014/main" id="{CE0983C0-07DE-E6C3-3F63-5B1469E21AD2}"/>
              </a:ext>
            </a:extLst>
          </p:cNvPr>
          <p:cNvCxnSpPr>
            <a:cxnSpLocks/>
          </p:cNvCxnSpPr>
          <p:nvPr/>
        </p:nvCxnSpPr>
        <p:spPr>
          <a:xfrm flipV="1">
            <a:off x="4390141" y="4997936"/>
            <a:ext cx="572557" cy="913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89EC46BC-01A4-D422-040B-40FD63D43329}"/>
              </a:ext>
            </a:extLst>
          </p:cNvPr>
          <p:cNvPicPr>
            <a:picLocks noChangeAspect="1"/>
          </p:cNvPicPr>
          <p:nvPr/>
        </p:nvPicPr>
        <p:blipFill>
          <a:blip r:embed="rId16"/>
          <a:stretch>
            <a:fillRect/>
          </a:stretch>
        </p:blipFill>
        <p:spPr>
          <a:xfrm>
            <a:off x="1285279" y="2855964"/>
            <a:ext cx="9621441" cy="411418"/>
          </a:xfrm>
          <a:prstGeom prst="rect">
            <a:avLst/>
          </a:prstGeom>
        </p:spPr>
      </p:pic>
      <p:sp>
        <p:nvSpPr>
          <p:cNvPr id="47" name="Content Placeholder 2">
            <a:extLst>
              <a:ext uri="{FF2B5EF4-FFF2-40B4-BE49-F238E27FC236}">
                <a16:creationId xmlns:a16="http://schemas.microsoft.com/office/drawing/2014/main" id="{39021D39-F5DC-845E-FB26-A69D22304405}"/>
              </a:ext>
            </a:extLst>
          </p:cNvPr>
          <p:cNvSpPr txBox="1">
            <a:spLocks/>
          </p:cNvSpPr>
          <p:nvPr/>
        </p:nvSpPr>
        <p:spPr>
          <a:xfrm>
            <a:off x="838200" y="3733180"/>
            <a:ext cx="3272183" cy="31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t>Point </a:t>
            </a:r>
            <a:r>
              <a:rPr lang="es-ES" sz="1600" dirty="0" err="1"/>
              <a:t>Convolutional</a:t>
            </a:r>
            <a:r>
              <a:rPr lang="es-ES" sz="1600" dirty="0"/>
              <a:t> </a:t>
            </a:r>
            <a:r>
              <a:rPr lang="es-ES" sz="1600" dirty="0" err="1"/>
              <a:t>encoder</a:t>
            </a:r>
            <a:r>
              <a:rPr lang="es-ES" sz="1600" dirty="0"/>
              <a:t> [14]</a:t>
            </a:r>
            <a:endParaRPr lang="en-US" sz="1600" dirty="0"/>
          </a:p>
        </p:txBody>
      </p:sp>
      <p:cxnSp>
        <p:nvCxnSpPr>
          <p:cNvPr id="49" name="Straight Arrow Connector 48">
            <a:extLst>
              <a:ext uri="{FF2B5EF4-FFF2-40B4-BE49-F238E27FC236}">
                <a16:creationId xmlns:a16="http://schemas.microsoft.com/office/drawing/2014/main" id="{909C0256-00F8-2DFE-3B49-5A1D14F703B9}"/>
              </a:ext>
            </a:extLst>
          </p:cNvPr>
          <p:cNvCxnSpPr>
            <a:cxnSpLocks/>
          </p:cNvCxnSpPr>
          <p:nvPr/>
        </p:nvCxnSpPr>
        <p:spPr>
          <a:xfrm>
            <a:off x="2315771" y="4071110"/>
            <a:ext cx="0" cy="4627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0663F8-0B5A-4021-3E6D-2F88C460AA22}"/>
              </a:ext>
            </a:extLst>
          </p:cNvPr>
          <p:cNvSpPr txBox="1"/>
          <p:nvPr/>
        </p:nvSpPr>
        <p:spPr>
          <a:xfrm>
            <a:off x="-99888" y="6260042"/>
            <a:ext cx="2451258" cy="261610"/>
          </a:xfrm>
          <a:prstGeom prst="rect">
            <a:avLst/>
          </a:prstGeom>
          <a:noFill/>
        </p:spPr>
        <p:txBody>
          <a:bodyPr wrap="square" rtlCol="0">
            <a:spAutoFit/>
          </a:bodyPr>
          <a:lstStyle/>
          <a:p>
            <a:pPr algn="ctr"/>
            <a:r>
              <a:rPr lang="en-US" sz="1100" dirty="0">
                <a:latin typeface="LM Roman 12" pitchFamily="2" charset="77"/>
              </a:rPr>
              <a:t>[14] (Wu et al., 2019)</a:t>
            </a:r>
          </a:p>
        </p:txBody>
      </p:sp>
      <p:cxnSp>
        <p:nvCxnSpPr>
          <p:cNvPr id="27" name="Straight Arrow Connector 26">
            <a:extLst>
              <a:ext uri="{FF2B5EF4-FFF2-40B4-BE49-F238E27FC236}">
                <a16:creationId xmlns:a16="http://schemas.microsoft.com/office/drawing/2014/main" id="{4B154E09-7BF1-C9A8-1505-467BF1CA7D32}"/>
              </a:ext>
            </a:extLst>
          </p:cNvPr>
          <p:cNvCxnSpPr>
            <a:cxnSpLocks/>
          </p:cNvCxnSpPr>
          <p:nvPr/>
        </p:nvCxnSpPr>
        <p:spPr>
          <a:xfrm flipV="1">
            <a:off x="7537599" y="4779899"/>
            <a:ext cx="514040" cy="2972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1A697AA-30A7-5ED4-6D57-600B678977CF}"/>
              </a:ext>
            </a:extLst>
          </p:cNvPr>
          <p:cNvCxnSpPr>
            <a:cxnSpLocks/>
          </p:cNvCxnSpPr>
          <p:nvPr/>
        </p:nvCxnSpPr>
        <p:spPr>
          <a:xfrm>
            <a:off x="7534659" y="5074315"/>
            <a:ext cx="495114" cy="2575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734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DAEB9A2D-57B4-0A4B-B746-93F86319B32A}"/>
              </a:ext>
            </a:extLst>
          </p:cNvPr>
          <p:cNvPicPr>
            <a:picLocks noChangeAspect="1"/>
          </p:cNvPicPr>
          <p:nvPr/>
        </p:nvPicPr>
        <p:blipFill>
          <a:blip r:embed="rId2"/>
          <a:stretch>
            <a:fillRect/>
          </a:stretch>
        </p:blipFill>
        <p:spPr>
          <a:xfrm>
            <a:off x="9306593" y="5800831"/>
            <a:ext cx="680507" cy="680507"/>
          </a:xfrm>
          <a:prstGeom prst="rect">
            <a:avLst/>
          </a:prstGeom>
        </p:spPr>
      </p:pic>
      <p:cxnSp>
        <p:nvCxnSpPr>
          <p:cNvPr id="70" name="Straight Connector 69">
            <a:extLst>
              <a:ext uri="{FF2B5EF4-FFF2-40B4-BE49-F238E27FC236}">
                <a16:creationId xmlns:a16="http://schemas.microsoft.com/office/drawing/2014/main" id="{305D6FB7-12D9-B775-6B8A-700DC9C27306}"/>
              </a:ext>
            </a:extLst>
          </p:cNvPr>
          <p:cNvCxnSpPr>
            <a:cxnSpLocks/>
          </p:cNvCxnSpPr>
          <p:nvPr/>
        </p:nvCxnSpPr>
        <p:spPr>
          <a:xfrm flipV="1">
            <a:off x="8876983" y="5333591"/>
            <a:ext cx="592351" cy="29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7147880-4173-CB30-74BD-90580B7E3902}"/>
              </a:ext>
            </a:extLst>
          </p:cNvPr>
          <p:cNvCxnSpPr>
            <a:cxnSpLocks/>
          </p:cNvCxnSpPr>
          <p:nvPr/>
        </p:nvCxnSpPr>
        <p:spPr>
          <a:xfrm flipV="1">
            <a:off x="8784986" y="5411949"/>
            <a:ext cx="614541" cy="630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A5892AA-DA87-6D14-A6DB-8BCCF3C31BAF}"/>
              </a:ext>
            </a:extLst>
          </p:cNvPr>
          <p:cNvSpPr/>
          <p:nvPr/>
        </p:nvSpPr>
        <p:spPr>
          <a:xfrm>
            <a:off x="7922838" y="4280617"/>
            <a:ext cx="955470" cy="1081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Graphic 52">
            <a:extLst>
              <a:ext uri="{FF2B5EF4-FFF2-40B4-BE49-F238E27FC236}">
                <a16:creationId xmlns:a16="http://schemas.microsoft.com/office/drawing/2014/main" id="{F7320699-3406-D7C9-2611-DC04D8E0D2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2576" t="28039" r="37857" b="40787"/>
          <a:stretch/>
        </p:blipFill>
        <p:spPr>
          <a:xfrm rot="5400000">
            <a:off x="7873958" y="4808955"/>
            <a:ext cx="1038361" cy="854714"/>
          </a:xfrm>
          <a:prstGeom prst="rect">
            <a:avLst/>
          </a:prstGeom>
        </p:spPr>
      </p:pic>
      <p:grpSp>
        <p:nvGrpSpPr>
          <p:cNvPr id="51" name="Group 50">
            <a:extLst>
              <a:ext uri="{FF2B5EF4-FFF2-40B4-BE49-F238E27FC236}">
                <a16:creationId xmlns:a16="http://schemas.microsoft.com/office/drawing/2014/main" id="{B2B5335F-96A5-E3EE-C858-D5D2615E0E27}"/>
              </a:ext>
            </a:extLst>
          </p:cNvPr>
          <p:cNvGrpSpPr/>
          <p:nvPr/>
        </p:nvGrpSpPr>
        <p:grpSpPr>
          <a:xfrm>
            <a:off x="7823664" y="4392831"/>
            <a:ext cx="955470" cy="1100078"/>
            <a:chOff x="6102490" y="4955989"/>
            <a:chExt cx="955470" cy="1100078"/>
          </a:xfrm>
        </p:grpSpPr>
        <p:sp>
          <p:nvSpPr>
            <p:cNvPr id="49" name="Rectangle 48">
              <a:extLst>
                <a:ext uri="{FF2B5EF4-FFF2-40B4-BE49-F238E27FC236}">
                  <a16:creationId xmlns:a16="http://schemas.microsoft.com/office/drawing/2014/main" id="{463E00A3-8109-FFD0-86B0-00E7E7980991}"/>
                </a:ext>
              </a:extLst>
            </p:cNvPr>
            <p:cNvSpPr/>
            <p:nvPr/>
          </p:nvSpPr>
          <p:spPr>
            <a:xfrm>
              <a:off x="6102490" y="4955989"/>
              <a:ext cx="955470" cy="10816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Graphic 49">
              <a:extLst>
                <a:ext uri="{FF2B5EF4-FFF2-40B4-BE49-F238E27FC236}">
                  <a16:creationId xmlns:a16="http://schemas.microsoft.com/office/drawing/2014/main" id="{CD1E4A23-126B-69D4-5FC9-85668EFC64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2576" t="28039" r="37857" b="40787"/>
            <a:stretch/>
          </p:blipFill>
          <p:spPr>
            <a:xfrm rot="5400000">
              <a:off x="6087990" y="5109530"/>
              <a:ext cx="1038361" cy="854714"/>
            </a:xfrm>
            <a:prstGeom prst="rect">
              <a:avLst/>
            </a:prstGeom>
          </p:spPr>
        </p:pic>
      </p:grpSp>
      <p:sp>
        <p:nvSpPr>
          <p:cNvPr id="45" name="Trapezium 6">
            <a:extLst>
              <a:ext uri="{FF2B5EF4-FFF2-40B4-BE49-F238E27FC236}">
                <a16:creationId xmlns:a16="http://schemas.microsoft.com/office/drawing/2014/main" id="{5C0342F8-30CB-2DEC-EB3C-D35502861AEB}"/>
              </a:ext>
            </a:extLst>
          </p:cNvPr>
          <p:cNvSpPr/>
          <p:nvPr/>
        </p:nvSpPr>
        <p:spPr>
          <a:xfrm rot="5400000" flipV="1">
            <a:off x="6538331" y="4508957"/>
            <a:ext cx="952592" cy="57563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ium 6">
            <a:extLst>
              <a:ext uri="{FF2B5EF4-FFF2-40B4-BE49-F238E27FC236}">
                <a16:creationId xmlns:a16="http://schemas.microsoft.com/office/drawing/2014/main" id="{E14A0041-1297-7BFB-05C8-103A4330B238}"/>
              </a:ext>
            </a:extLst>
          </p:cNvPr>
          <p:cNvSpPr/>
          <p:nvPr/>
        </p:nvSpPr>
        <p:spPr>
          <a:xfrm rot="5400000" flipV="1">
            <a:off x="6454264" y="4628718"/>
            <a:ext cx="952592" cy="57563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D2739EB0-347C-9CA8-C545-2463E4C0B1AF}"/>
              </a:ext>
            </a:extLst>
          </p:cNvPr>
          <p:cNvGrpSpPr/>
          <p:nvPr/>
        </p:nvGrpSpPr>
        <p:grpSpPr>
          <a:xfrm>
            <a:off x="6267312" y="3650857"/>
            <a:ext cx="5086487" cy="2887382"/>
            <a:chOff x="4061653" y="2031448"/>
            <a:chExt cx="7449933" cy="4229007"/>
          </a:xfrm>
        </p:grpSpPr>
        <p:pic>
          <p:nvPicPr>
            <p:cNvPr id="7" name="Picture 6">
              <a:extLst>
                <a:ext uri="{FF2B5EF4-FFF2-40B4-BE49-F238E27FC236}">
                  <a16:creationId xmlns:a16="http://schemas.microsoft.com/office/drawing/2014/main" id="{C427C56C-EE49-F56B-4C2C-C9FB973DF293}"/>
                </a:ext>
              </a:extLst>
            </p:cNvPr>
            <p:cNvPicPr>
              <a:picLocks noChangeAspect="1"/>
            </p:cNvPicPr>
            <p:nvPr/>
          </p:nvPicPr>
          <p:blipFill>
            <a:blip r:embed="rId5"/>
            <a:stretch>
              <a:fillRect/>
            </a:stretch>
          </p:blipFill>
          <p:spPr>
            <a:xfrm>
              <a:off x="9850130" y="2378269"/>
              <a:ext cx="1661456" cy="462529"/>
            </a:xfrm>
            <a:prstGeom prst="rect">
              <a:avLst/>
            </a:prstGeom>
            <a:solidFill>
              <a:schemeClr val="lt1"/>
            </a:solidFill>
          </p:spPr>
        </p:pic>
        <p:grpSp>
          <p:nvGrpSpPr>
            <p:cNvPr id="8" name="Group 7">
              <a:extLst>
                <a:ext uri="{FF2B5EF4-FFF2-40B4-BE49-F238E27FC236}">
                  <a16:creationId xmlns:a16="http://schemas.microsoft.com/office/drawing/2014/main" id="{BE4ED7DE-3EB1-D699-6775-A49E4A240FC8}"/>
                </a:ext>
              </a:extLst>
            </p:cNvPr>
            <p:cNvGrpSpPr/>
            <p:nvPr/>
          </p:nvGrpSpPr>
          <p:grpSpPr>
            <a:xfrm>
              <a:off x="8370845" y="2031448"/>
              <a:ext cx="1156171" cy="1156171"/>
              <a:chOff x="8136166" y="1876782"/>
              <a:chExt cx="1156171" cy="1156171"/>
            </a:xfrm>
          </p:grpSpPr>
          <p:pic>
            <p:nvPicPr>
              <p:cNvPr id="9" name="Picture 8">
                <a:extLst>
                  <a:ext uri="{FF2B5EF4-FFF2-40B4-BE49-F238E27FC236}">
                    <a16:creationId xmlns:a16="http://schemas.microsoft.com/office/drawing/2014/main" id="{AAB9FEEF-82F3-BEBC-415B-8532B9B67741}"/>
                  </a:ext>
                </a:extLst>
              </p:cNvPr>
              <p:cNvPicPr>
                <a:picLocks noChangeAspect="1"/>
              </p:cNvPicPr>
              <p:nvPr/>
            </p:nvPicPr>
            <p:blipFill>
              <a:blip r:embed="rId6"/>
              <a:stretch>
                <a:fillRect/>
              </a:stretch>
            </p:blipFill>
            <p:spPr>
              <a:xfrm>
                <a:off x="8266119" y="1922432"/>
                <a:ext cx="1026217" cy="1075316"/>
              </a:xfrm>
              <a:prstGeom prst="rect">
                <a:avLst/>
              </a:prstGeom>
            </p:spPr>
          </p:pic>
          <p:pic>
            <p:nvPicPr>
              <p:cNvPr id="10" name="Picture 9">
                <a:extLst>
                  <a:ext uri="{FF2B5EF4-FFF2-40B4-BE49-F238E27FC236}">
                    <a16:creationId xmlns:a16="http://schemas.microsoft.com/office/drawing/2014/main" id="{CF578E94-83FF-609E-6AE7-A9B19EEA7347}"/>
                  </a:ext>
                </a:extLst>
              </p:cNvPr>
              <p:cNvPicPr>
                <a:picLocks noChangeAspect="1"/>
              </p:cNvPicPr>
              <p:nvPr/>
            </p:nvPicPr>
            <p:blipFill>
              <a:blip r:embed="rId7"/>
              <a:stretch>
                <a:fillRect/>
              </a:stretch>
            </p:blipFill>
            <p:spPr>
              <a:xfrm>
                <a:off x="8136166" y="1876782"/>
                <a:ext cx="1156171" cy="1156171"/>
              </a:xfrm>
              <a:prstGeom prst="rect">
                <a:avLst/>
              </a:prstGeom>
            </p:spPr>
          </p:pic>
        </p:grpSp>
        <p:sp>
          <p:nvSpPr>
            <p:cNvPr id="11" name="Rectangle 10">
              <a:extLst>
                <a:ext uri="{FF2B5EF4-FFF2-40B4-BE49-F238E27FC236}">
                  <a16:creationId xmlns:a16="http://schemas.microsoft.com/office/drawing/2014/main" id="{CAC6651D-976D-21F5-6369-C3FD8CC2AD15}"/>
                </a:ext>
              </a:extLst>
            </p:cNvPr>
            <p:cNvSpPr/>
            <p:nvPr/>
          </p:nvSpPr>
          <p:spPr>
            <a:xfrm>
              <a:off x="8751501" y="3699834"/>
              <a:ext cx="530088" cy="793167"/>
            </a:xfrm>
            <a:prstGeom prst="rect">
              <a:avLst/>
            </a:prstGeom>
            <a:solidFill>
              <a:srgbClr val="FFC000">
                <a:alpha val="33693"/>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B867B7BD-8E86-A84C-E90A-4AE92755BA5F}"/>
                </a:ext>
              </a:extLst>
            </p:cNvPr>
            <p:cNvSpPr/>
            <p:nvPr/>
          </p:nvSpPr>
          <p:spPr>
            <a:xfrm rot="5400000">
              <a:off x="8769232" y="3349125"/>
              <a:ext cx="489349" cy="166420"/>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7AE5047-93E4-049C-0114-9B25C893DB98}"/>
                </a:ext>
              </a:extLst>
            </p:cNvPr>
            <p:cNvPicPr>
              <a:picLocks noChangeAspect="1"/>
            </p:cNvPicPr>
            <p:nvPr/>
          </p:nvPicPr>
          <p:blipFill>
            <a:blip r:embed="rId8"/>
            <a:stretch>
              <a:fillRect/>
            </a:stretch>
          </p:blipFill>
          <p:spPr>
            <a:xfrm>
              <a:off x="9984424" y="5458264"/>
              <a:ext cx="1369385" cy="388333"/>
            </a:xfrm>
            <a:prstGeom prst="rect">
              <a:avLst/>
            </a:prstGeom>
            <a:solidFill>
              <a:schemeClr val="lt1"/>
            </a:solidFill>
          </p:spPr>
        </p:pic>
        <p:sp>
          <p:nvSpPr>
            <p:cNvPr id="15" name="Right Arrow 14">
              <a:extLst>
                <a:ext uri="{FF2B5EF4-FFF2-40B4-BE49-F238E27FC236}">
                  <a16:creationId xmlns:a16="http://schemas.microsoft.com/office/drawing/2014/main" id="{D53672F3-03CC-CE77-B43F-C9B074CEFE4B}"/>
                </a:ext>
              </a:extLst>
            </p:cNvPr>
            <p:cNvSpPr/>
            <p:nvPr/>
          </p:nvSpPr>
          <p:spPr>
            <a:xfrm rot="5400000">
              <a:off x="8766821" y="4708315"/>
              <a:ext cx="489349" cy="166420"/>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CFD7770B-75A4-C621-DC91-CF329F609F9D}"/>
                </a:ext>
              </a:extLst>
            </p:cNvPr>
            <p:cNvCxnSpPr>
              <a:cxnSpLocks/>
            </p:cNvCxnSpPr>
            <p:nvPr/>
          </p:nvCxnSpPr>
          <p:spPr>
            <a:xfrm>
              <a:off x="7612286" y="3279560"/>
              <a:ext cx="925260" cy="6708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B6E5A8-EFAD-B630-4E3C-C64E086DE977}"/>
                </a:ext>
              </a:extLst>
            </p:cNvPr>
            <p:cNvCxnSpPr>
              <a:cxnSpLocks/>
            </p:cNvCxnSpPr>
            <p:nvPr/>
          </p:nvCxnSpPr>
          <p:spPr>
            <a:xfrm flipV="1">
              <a:off x="7612286" y="4740619"/>
              <a:ext cx="925260" cy="1201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29F9DFC-1BCF-E918-0086-BA56BCA0AC3C}"/>
                </a:ext>
              </a:extLst>
            </p:cNvPr>
            <p:cNvSpPr/>
            <p:nvPr/>
          </p:nvSpPr>
          <p:spPr>
            <a:xfrm>
              <a:off x="6212855" y="3279560"/>
              <a:ext cx="1399431" cy="1584305"/>
            </a:xfrm>
            <a:prstGeom prst="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F6AAC71-547B-ED9D-BA52-A908449B6112}"/>
                </a:ext>
              </a:extLst>
            </p:cNvPr>
            <p:cNvPicPr>
              <a:picLocks noChangeAspect="1"/>
            </p:cNvPicPr>
            <p:nvPr/>
          </p:nvPicPr>
          <p:blipFill>
            <a:blip r:embed="rId7"/>
            <a:stretch>
              <a:fillRect/>
            </a:stretch>
          </p:blipFill>
          <p:spPr>
            <a:xfrm>
              <a:off x="8401677" y="5104284"/>
              <a:ext cx="1156171" cy="1156171"/>
            </a:xfrm>
            <a:prstGeom prst="rect">
              <a:avLst/>
            </a:prstGeom>
          </p:spPr>
        </p:pic>
        <p:pic>
          <p:nvPicPr>
            <p:cNvPr id="24" name="Graphic 23">
              <a:extLst>
                <a:ext uri="{FF2B5EF4-FFF2-40B4-BE49-F238E27FC236}">
                  <a16:creationId xmlns:a16="http://schemas.microsoft.com/office/drawing/2014/main" id="{A5022A8D-D05C-2ABB-FA9E-8305DE0D2F7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2576" t="28039" r="37857" b="40787"/>
            <a:stretch/>
          </p:blipFill>
          <p:spPr>
            <a:xfrm rot="5400000">
              <a:off x="6191618" y="3504445"/>
              <a:ext cx="1520837" cy="1251859"/>
            </a:xfrm>
            <a:prstGeom prst="rect">
              <a:avLst/>
            </a:prstGeom>
          </p:spPr>
        </p:pic>
        <p:pic>
          <p:nvPicPr>
            <p:cNvPr id="25" name="Picture 24">
              <a:extLst>
                <a:ext uri="{FF2B5EF4-FFF2-40B4-BE49-F238E27FC236}">
                  <a16:creationId xmlns:a16="http://schemas.microsoft.com/office/drawing/2014/main" id="{BDC50134-9B1C-BFD5-DAA1-F3ACE27AE3DF}"/>
                </a:ext>
              </a:extLst>
            </p:cNvPr>
            <p:cNvPicPr>
              <a:picLocks noChangeAspect="1"/>
            </p:cNvPicPr>
            <p:nvPr/>
          </p:nvPicPr>
          <p:blipFill rotWithShape="1">
            <a:blip r:embed="rId9"/>
            <a:srcRect t="-6488" r="68133" b="-3"/>
            <a:stretch/>
          </p:blipFill>
          <p:spPr>
            <a:xfrm rot="5400000">
              <a:off x="3768455" y="3993033"/>
              <a:ext cx="748689" cy="162294"/>
            </a:xfrm>
            <a:prstGeom prst="rect">
              <a:avLst/>
            </a:prstGeom>
          </p:spPr>
        </p:pic>
        <p:sp>
          <p:nvSpPr>
            <p:cNvPr id="26" name="Trapezium 6">
              <a:extLst>
                <a:ext uri="{FF2B5EF4-FFF2-40B4-BE49-F238E27FC236}">
                  <a16:creationId xmlns:a16="http://schemas.microsoft.com/office/drawing/2014/main" id="{E14274C0-34FE-FE46-3A6B-89870B35A11E}"/>
                </a:ext>
              </a:extLst>
            </p:cNvPr>
            <p:cNvSpPr/>
            <p:nvPr/>
          </p:nvSpPr>
          <p:spPr>
            <a:xfrm rot="5400000" flipV="1">
              <a:off x="4199244" y="3646009"/>
              <a:ext cx="1395215" cy="84310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D32A321-2A62-1666-AC04-3DE1B516C07E}"/>
              </a:ext>
            </a:extLst>
          </p:cNvPr>
          <p:cNvSpPr>
            <a:spLocks noGrp="1"/>
          </p:cNvSpPr>
          <p:nvPr>
            <p:ph idx="1"/>
          </p:nvPr>
        </p:nvSpPr>
        <p:spPr/>
        <p:txBody>
          <a:bodyPr/>
          <a:lstStyle/>
          <a:p>
            <a:r>
              <a:rPr lang="en-US" dirty="0"/>
              <a:t>We incorporate a </a:t>
            </a:r>
            <a:r>
              <a:rPr lang="en-US" b="1" dirty="0"/>
              <a:t>Mixture of </a:t>
            </a:r>
            <a:r>
              <a:rPr lang="en-US" b="1" dirty="0" err="1"/>
              <a:t>HyperGenerators</a:t>
            </a:r>
            <a:r>
              <a:rPr lang="en-US" b="1" dirty="0"/>
              <a:t> </a:t>
            </a:r>
            <a:r>
              <a:rPr lang="en-US" dirty="0"/>
              <a:t>for increased flexibility.</a:t>
            </a:r>
          </a:p>
        </p:txBody>
      </p:sp>
      <p:sp>
        <p:nvSpPr>
          <p:cNvPr id="2" name="Title 1">
            <a:extLst>
              <a:ext uri="{FF2B5EF4-FFF2-40B4-BE49-F238E27FC236}">
                <a16:creationId xmlns:a16="http://schemas.microsoft.com/office/drawing/2014/main" id="{3A199B9A-ED8A-8A2A-89C8-0A20BC081F03}"/>
              </a:ext>
            </a:extLst>
          </p:cNvPr>
          <p:cNvSpPr>
            <a:spLocks noGrp="1"/>
          </p:cNvSpPr>
          <p:nvPr>
            <p:ph type="title"/>
          </p:nvPr>
        </p:nvSpPr>
        <p:spPr/>
        <p:txBody>
          <a:bodyPr/>
          <a:lstStyle/>
          <a:p>
            <a:r>
              <a:rPr lang="en-US" dirty="0"/>
              <a:t>Our proposed method</a:t>
            </a:r>
          </a:p>
        </p:txBody>
      </p:sp>
      <p:sp>
        <p:nvSpPr>
          <p:cNvPr id="4" name="Slide Number Placeholder 3">
            <a:extLst>
              <a:ext uri="{FF2B5EF4-FFF2-40B4-BE49-F238E27FC236}">
                <a16:creationId xmlns:a16="http://schemas.microsoft.com/office/drawing/2014/main" id="{B2B46195-ED0D-664D-B43C-616151DBC93D}"/>
              </a:ext>
            </a:extLst>
          </p:cNvPr>
          <p:cNvSpPr>
            <a:spLocks noGrp="1"/>
          </p:cNvSpPr>
          <p:nvPr>
            <p:ph type="sldNum" sz="quarter" idx="12"/>
          </p:nvPr>
        </p:nvSpPr>
        <p:spPr/>
        <p:txBody>
          <a:bodyPr/>
          <a:lstStyle/>
          <a:p>
            <a:fld id="{EBDA654D-7A69-0D44-88C1-6C1907746E49}" type="slidenum">
              <a:rPr lang="en-US" smtClean="0"/>
              <a:pPr/>
              <a:t>11</a:t>
            </a:fld>
            <a:endParaRPr lang="en-US" dirty="0"/>
          </a:p>
        </p:txBody>
      </p:sp>
      <p:pic>
        <p:nvPicPr>
          <p:cNvPr id="34" name="Picture 33">
            <a:extLst>
              <a:ext uri="{FF2B5EF4-FFF2-40B4-BE49-F238E27FC236}">
                <a16:creationId xmlns:a16="http://schemas.microsoft.com/office/drawing/2014/main" id="{C857969F-F499-5669-D260-2357CCF1E7B9}"/>
              </a:ext>
            </a:extLst>
          </p:cNvPr>
          <p:cNvPicPr>
            <a:picLocks noChangeAspect="1"/>
          </p:cNvPicPr>
          <p:nvPr/>
        </p:nvPicPr>
        <p:blipFill>
          <a:blip r:embed="rId10"/>
          <a:stretch>
            <a:fillRect/>
          </a:stretch>
        </p:blipFill>
        <p:spPr>
          <a:xfrm>
            <a:off x="4829137" y="3921566"/>
            <a:ext cx="1085337" cy="2065242"/>
          </a:xfrm>
          <a:prstGeom prst="rect">
            <a:avLst/>
          </a:prstGeom>
        </p:spPr>
      </p:pic>
      <p:pic>
        <p:nvPicPr>
          <p:cNvPr id="39" name="Picture 38">
            <a:extLst>
              <a:ext uri="{FF2B5EF4-FFF2-40B4-BE49-F238E27FC236}">
                <a16:creationId xmlns:a16="http://schemas.microsoft.com/office/drawing/2014/main" id="{A7A73244-BDBF-4A65-A8A1-08578B881562}"/>
              </a:ext>
            </a:extLst>
          </p:cNvPr>
          <p:cNvPicPr>
            <a:picLocks noChangeAspect="1"/>
          </p:cNvPicPr>
          <p:nvPr/>
        </p:nvPicPr>
        <p:blipFill>
          <a:blip r:embed="rId11"/>
          <a:stretch>
            <a:fillRect/>
          </a:stretch>
        </p:blipFill>
        <p:spPr>
          <a:xfrm>
            <a:off x="749326" y="4417857"/>
            <a:ext cx="1133970" cy="1187125"/>
          </a:xfrm>
          <a:prstGeom prst="rect">
            <a:avLst/>
          </a:prstGeom>
        </p:spPr>
      </p:pic>
      <p:sp>
        <p:nvSpPr>
          <p:cNvPr id="40" name="Trapezium 6">
            <a:extLst>
              <a:ext uri="{FF2B5EF4-FFF2-40B4-BE49-F238E27FC236}">
                <a16:creationId xmlns:a16="http://schemas.microsoft.com/office/drawing/2014/main" id="{7CB7C2A5-7872-8A42-8F1B-42A064290ED8}"/>
              </a:ext>
            </a:extLst>
          </p:cNvPr>
          <p:cNvSpPr/>
          <p:nvPr/>
        </p:nvSpPr>
        <p:spPr>
          <a:xfrm rot="5400000">
            <a:off x="1895055" y="4820627"/>
            <a:ext cx="952592" cy="461398"/>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F7F6F0C8-41D1-6FE8-B37B-687FC906C8E0}"/>
              </a:ext>
            </a:extLst>
          </p:cNvPr>
          <p:cNvPicPr>
            <a:picLocks noChangeAspect="1"/>
          </p:cNvPicPr>
          <p:nvPr/>
        </p:nvPicPr>
        <p:blipFill>
          <a:blip r:embed="rId12"/>
          <a:stretch>
            <a:fillRect/>
          </a:stretch>
        </p:blipFill>
        <p:spPr>
          <a:xfrm>
            <a:off x="2803071" y="4997940"/>
            <a:ext cx="1334304" cy="228236"/>
          </a:xfrm>
          <a:prstGeom prst="rect">
            <a:avLst/>
          </a:prstGeom>
        </p:spPr>
      </p:pic>
      <p:cxnSp>
        <p:nvCxnSpPr>
          <p:cNvPr id="44" name="Straight Arrow Connector 43">
            <a:extLst>
              <a:ext uri="{FF2B5EF4-FFF2-40B4-BE49-F238E27FC236}">
                <a16:creationId xmlns:a16="http://schemas.microsoft.com/office/drawing/2014/main" id="{CE0983C0-07DE-E6C3-3F63-5B1469E21AD2}"/>
              </a:ext>
            </a:extLst>
          </p:cNvPr>
          <p:cNvCxnSpPr>
            <a:cxnSpLocks/>
          </p:cNvCxnSpPr>
          <p:nvPr/>
        </p:nvCxnSpPr>
        <p:spPr>
          <a:xfrm flipV="1">
            <a:off x="4390141" y="4997940"/>
            <a:ext cx="572557" cy="913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23FE9D-9C7D-DDDC-1857-883BFCA6BFFE}"/>
              </a:ext>
            </a:extLst>
          </p:cNvPr>
          <p:cNvPicPr>
            <a:picLocks noChangeAspect="1"/>
          </p:cNvPicPr>
          <p:nvPr/>
        </p:nvPicPr>
        <p:blipFill>
          <a:blip r:embed="rId13"/>
          <a:stretch>
            <a:fillRect/>
          </a:stretch>
        </p:blipFill>
        <p:spPr>
          <a:xfrm>
            <a:off x="386995" y="2418358"/>
            <a:ext cx="8304533" cy="1251861"/>
          </a:xfrm>
          <a:prstGeom prst="rect">
            <a:avLst/>
          </a:prstGeom>
        </p:spPr>
      </p:pic>
      <p:sp>
        <p:nvSpPr>
          <p:cNvPr id="33" name="Rectangle 32">
            <a:extLst>
              <a:ext uri="{FF2B5EF4-FFF2-40B4-BE49-F238E27FC236}">
                <a16:creationId xmlns:a16="http://schemas.microsoft.com/office/drawing/2014/main" id="{D27B8E7C-4EB1-D84C-C5C6-8FBE198825BB}"/>
              </a:ext>
            </a:extLst>
          </p:cNvPr>
          <p:cNvSpPr/>
          <p:nvPr/>
        </p:nvSpPr>
        <p:spPr>
          <a:xfrm>
            <a:off x="9399573" y="4871405"/>
            <a:ext cx="361921" cy="541540"/>
          </a:xfrm>
          <a:prstGeom prst="rect">
            <a:avLst/>
          </a:prstGeom>
          <a:solidFill>
            <a:srgbClr val="FFC000">
              <a:alpha val="61970"/>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A4DCBE0-5678-B628-64A3-EE7050FD40E2}"/>
              </a:ext>
            </a:extLst>
          </p:cNvPr>
          <p:cNvSpPr/>
          <p:nvPr/>
        </p:nvSpPr>
        <p:spPr>
          <a:xfrm>
            <a:off x="9323255" y="4961015"/>
            <a:ext cx="361921" cy="541540"/>
          </a:xfrm>
          <a:prstGeom prst="rect">
            <a:avLst/>
          </a:prstGeom>
          <a:solidFill>
            <a:srgbClr val="FFC000">
              <a:alpha val="87000"/>
            </a:srgbClr>
          </a:solidFill>
          <a:ln w="1270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8383E546-6114-F81A-98B7-4351D6A79DA6}"/>
              </a:ext>
            </a:extLst>
          </p:cNvPr>
          <p:cNvPicPr>
            <a:picLocks noChangeAspect="1"/>
          </p:cNvPicPr>
          <p:nvPr/>
        </p:nvPicPr>
        <p:blipFill>
          <a:blip r:embed="rId14"/>
          <a:stretch>
            <a:fillRect/>
          </a:stretch>
        </p:blipFill>
        <p:spPr>
          <a:xfrm>
            <a:off x="9390923" y="5116753"/>
            <a:ext cx="222589" cy="217530"/>
          </a:xfrm>
          <a:prstGeom prst="rect">
            <a:avLst/>
          </a:prstGeom>
        </p:spPr>
      </p:pic>
      <p:pic>
        <p:nvPicPr>
          <p:cNvPr id="48" name="Picture 47">
            <a:extLst>
              <a:ext uri="{FF2B5EF4-FFF2-40B4-BE49-F238E27FC236}">
                <a16:creationId xmlns:a16="http://schemas.microsoft.com/office/drawing/2014/main" id="{EC65B984-4F52-6A52-93F9-C5E96EE089D0}"/>
              </a:ext>
            </a:extLst>
          </p:cNvPr>
          <p:cNvPicPr>
            <a:picLocks noChangeAspect="1"/>
          </p:cNvPicPr>
          <p:nvPr/>
        </p:nvPicPr>
        <p:blipFill>
          <a:blip r:embed="rId15"/>
          <a:stretch>
            <a:fillRect/>
          </a:stretch>
        </p:blipFill>
        <p:spPr>
          <a:xfrm>
            <a:off x="6692280" y="4977350"/>
            <a:ext cx="288343" cy="213123"/>
          </a:xfrm>
          <a:prstGeom prst="rect">
            <a:avLst/>
          </a:prstGeom>
        </p:spPr>
      </p:pic>
      <p:cxnSp>
        <p:nvCxnSpPr>
          <p:cNvPr id="64" name="Straight Connector 63">
            <a:extLst>
              <a:ext uri="{FF2B5EF4-FFF2-40B4-BE49-F238E27FC236}">
                <a16:creationId xmlns:a16="http://schemas.microsoft.com/office/drawing/2014/main" id="{A717FD84-39E0-4A0F-C44E-0E3C90FDA2AE}"/>
              </a:ext>
            </a:extLst>
          </p:cNvPr>
          <p:cNvCxnSpPr>
            <a:cxnSpLocks/>
          </p:cNvCxnSpPr>
          <p:nvPr/>
        </p:nvCxnSpPr>
        <p:spPr>
          <a:xfrm>
            <a:off x="8770969" y="4389368"/>
            <a:ext cx="628558" cy="479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7E38F4-0102-3C8B-9DEC-F8EA6819834C}"/>
              </a:ext>
            </a:extLst>
          </p:cNvPr>
          <p:cNvCxnSpPr>
            <a:cxnSpLocks/>
          </p:cNvCxnSpPr>
          <p:nvPr/>
        </p:nvCxnSpPr>
        <p:spPr>
          <a:xfrm>
            <a:off x="8872687" y="4282437"/>
            <a:ext cx="596647" cy="508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9E319C1E-C4A2-5ABB-775E-755C4EA94C22}"/>
              </a:ext>
            </a:extLst>
          </p:cNvPr>
          <p:cNvPicPr>
            <a:picLocks noChangeAspect="1"/>
          </p:cNvPicPr>
          <p:nvPr/>
        </p:nvPicPr>
        <p:blipFill>
          <a:blip r:embed="rId16"/>
          <a:stretch>
            <a:fillRect/>
          </a:stretch>
        </p:blipFill>
        <p:spPr>
          <a:xfrm>
            <a:off x="7383337" y="4910117"/>
            <a:ext cx="253638" cy="261820"/>
          </a:xfrm>
          <a:prstGeom prst="rect">
            <a:avLst/>
          </a:prstGeom>
        </p:spPr>
      </p:pic>
      <p:pic>
        <p:nvPicPr>
          <p:cNvPr id="74" name="Picture 73">
            <a:extLst>
              <a:ext uri="{FF2B5EF4-FFF2-40B4-BE49-F238E27FC236}">
                <a16:creationId xmlns:a16="http://schemas.microsoft.com/office/drawing/2014/main" id="{5FF59C43-91BB-1E97-856C-E68D35FCAA1C}"/>
              </a:ext>
            </a:extLst>
          </p:cNvPr>
          <p:cNvPicPr>
            <a:picLocks noChangeAspect="1"/>
          </p:cNvPicPr>
          <p:nvPr/>
        </p:nvPicPr>
        <p:blipFill>
          <a:blip r:embed="rId17"/>
          <a:stretch>
            <a:fillRect/>
          </a:stretch>
        </p:blipFill>
        <p:spPr>
          <a:xfrm>
            <a:off x="6882658" y="3736404"/>
            <a:ext cx="291735" cy="213939"/>
          </a:xfrm>
          <a:prstGeom prst="rect">
            <a:avLst/>
          </a:prstGeom>
        </p:spPr>
      </p:pic>
      <p:sp>
        <p:nvSpPr>
          <p:cNvPr id="75" name="Google Shape;270;p34">
            <a:extLst>
              <a:ext uri="{FF2B5EF4-FFF2-40B4-BE49-F238E27FC236}">
                <a16:creationId xmlns:a16="http://schemas.microsoft.com/office/drawing/2014/main" id="{EFFF5E8F-FE7B-EE54-9CB0-E935C0C10419}"/>
              </a:ext>
            </a:extLst>
          </p:cNvPr>
          <p:cNvSpPr txBox="1">
            <a:spLocks/>
          </p:cNvSpPr>
          <p:nvPr/>
        </p:nvSpPr>
        <p:spPr>
          <a:xfrm>
            <a:off x="7201867" y="3607389"/>
            <a:ext cx="1191271"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solidFill>
                  <a:schemeClr val="tx1"/>
                </a:solidFill>
                <a:latin typeface="LM Roman 12" pitchFamily="2" charset="77"/>
                <a:cs typeface="Latha" panose="020B0604020202020204" pitchFamily="34" charset="0"/>
              </a:rPr>
              <a:t>component</a:t>
            </a:r>
          </a:p>
        </p:txBody>
      </p:sp>
      <p:cxnSp>
        <p:nvCxnSpPr>
          <p:cNvPr id="78" name="Straight Arrow Connector 77">
            <a:extLst>
              <a:ext uri="{FF2B5EF4-FFF2-40B4-BE49-F238E27FC236}">
                <a16:creationId xmlns:a16="http://schemas.microsoft.com/office/drawing/2014/main" id="{A01BDC27-DEA7-F498-8AE3-730A492DA07E}"/>
              </a:ext>
            </a:extLst>
          </p:cNvPr>
          <p:cNvCxnSpPr>
            <a:cxnSpLocks/>
          </p:cNvCxnSpPr>
          <p:nvPr/>
        </p:nvCxnSpPr>
        <p:spPr>
          <a:xfrm>
            <a:off x="7028525" y="4045548"/>
            <a:ext cx="0" cy="2866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D3BEBCD8-2513-7905-B4D4-F0601F0862AF}"/>
              </a:ext>
            </a:extLst>
          </p:cNvPr>
          <p:cNvPicPr>
            <a:picLocks noChangeAspect="1"/>
          </p:cNvPicPr>
          <p:nvPr/>
        </p:nvPicPr>
        <p:blipFill>
          <a:blip r:embed="rId18"/>
          <a:stretch>
            <a:fillRect/>
          </a:stretch>
        </p:blipFill>
        <p:spPr>
          <a:xfrm>
            <a:off x="9209439" y="2477416"/>
            <a:ext cx="2428897" cy="769688"/>
          </a:xfrm>
          <a:prstGeom prst="rect">
            <a:avLst/>
          </a:prstGeom>
        </p:spPr>
      </p:pic>
    </p:spTree>
    <p:extLst>
      <p:ext uri="{BB962C8B-B14F-4D97-AF65-F5344CB8AC3E}">
        <p14:creationId xmlns:p14="http://schemas.microsoft.com/office/powerpoint/2010/main" val="42357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2A20-0F7D-B70F-EAAB-1184A256A803}"/>
              </a:ext>
            </a:extLst>
          </p:cNvPr>
          <p:cNvSpPr>
            <a:spLocks noGrp="1"/>
          </p:cNvSpPr>
          <p:nvPr>
            <p:ph type="title"/>
          </p:nvPr>
        </p:nvSpPr>
        <p:spPr/>
        <p:txBody>
          <a:bodyPr/>
          <a:lstStyle/>
          <a:p>
            <a:r>
              <a:rPr lang="en-US" dirty="0"/>
              <a:t>Our proposed method</a:t>
            </a:r>
          </a:p>
        </p:txBody>
      </p:sp>
      <p:sp>
        <p:nvSpPr>
          <p:cNvPr id="3" name="Content Placeholder 2">
            <a:extLst>
              <a:ext uri="{FF2B5EF4-FFF2-40B4-BE49-F238E27FC236}">
                <a16:creationId xmlns:a16="http://schemas.microsoft.com/office/drawing/2014/main" id="{5516D442-4DA0-D0B5-ECB8-D7D250BB1909}"/>
              </a:ext>
            </a:extLst>
          </p:cNvPr>
          <p:cNvSpPr>
            <a:spLocks noGrp="1"/>
          </p:cNvSpPr>
          <p:nvPr>
            <p:ph idx="1"/>
          </p:nvPr>
        </p:nvSpPr>
        <p:spPr/>
        <p:txBody>
          <a:bodyPr/>
          <a:lstStyle/>
          <a:p>
            <a:r>
              <a:rPr lang="en-US" dirty="0"/>
              <a:t>We incorporate a </a:t>
            </a:r>
            <a:r>
              <a:rPr lang="en-US" b="1" dirty="0"/>
              <a:t>Mixture of </a:t>
            </a:r>
            <a:r>
              <a:rPr lang="en-US" b="1" dirty="0" err="1"/>
              <a:t>HyperGenerators</a:t>
            </a:r>
            <a:r>
              <a:rPr lang="en-US" b="1" dirty="0"/>
              <a:t> </a:t>
            </a:r>
            <a:r>
              <a:rPr lang="en-US" dirty="0"/>
              <a:t>for increased flexibility.</a:t>
            </a:r>
          </a:p>
          <a:p>
            <a:endParaRPr lang="en-US" dirty="0"/>
          </a:p>
        </p:txBody>
      </p:sp>
      <p:sp>
        <p:nvSpPr>
          <p:cNvPr id="4" name="Slide Number Placeholder 3">
            <a:extLst>
              <a:ext uri="{FF2B5EF4-FFF2-40B4-BE49-F238E27FC236}">
                <a16:creationId xmlns:a16="http://schemas.microsoft.com/office/drawing/2014/main" id="{EFD431A4-0A7C-604D-B111-4FE8EA6FF479}"/>
              </a:ext>
            </a:extLst>
          </p:cNvPr>
          <p:cNvSpPr>
            <a:spLocks noGrp="1"/>
          </p:cNvSpPr>
          <p:nvPr>
            <p:ph type="sldNum" sz="quarter" idx="12"/>
          </p:nvPr>
        </p:nvSpPr>
        <p:spPr/>
        <p:txBody>
          <a:bodyPr/>
          <a:lstStyle/>
          <a:p>
            <a:fld id="{EBDA654D-7A69-0D44-88C1-6C1907746E49}" type="slidenum">
              <a:rPr lang="en-US" smtClean="0"/>
              <a:pPr/>
              <a:t>12</a:t>
            </a:fld>
            <a:endParaRPr lang="en-US" dirty="0"/>
          </a:p>
        </p:txBody>
      </p:sp>
      <p:pic>
        <p:nvPicPr>
          <p:cNvPr id="12" name="Picture 11">
            <a:extLst>
              <a:ext uri="{FF2B5EF4-FFF2-40B4-BE49-F238E27FC236}">
                <a16:creationId xmlns:a16="http://schemas.microsoft.com/office/drawing/2014/main" id="{A8F301E9-6AFF-CD5C-B074-808CBEAA7509}"/>
              </a:ext>
            </a:extLst>
          </p:cNvPr>
          <p:cNvPicPr>
            <a:picLocks noChangeAspect="1"/>
          </p:cNvPicPr>
          <p:nvPr/>
        </p:nvPicPr>
        <p:blipFill>
          <a:blip r:embed="rId2"/>
          <a:stretch>
            <a:fillRect/>
          </a:stretch>
        </p:blipFill>
        <p:spPr>
          <a:xfrm>
            <a:off x="2209800" y="2576516"/>
            <a:ext cx="7772400" cy="3234960"/>
          </a:xfrm>
          <a:prstGeom prst="rect">
            <a:avLst/>
          </a:prstGeom>
        </p:spPr>
      </p:pic>
    </p:spTree>
    <p:extLst>
      <p:ext uri="{BB962C8B-B14F-4D97-AF65-F5344CB8AC3E}">
        <p14:creationId xmlns:p14="http://schemas.microsoft.com/office/powerpoint/2010/main" val="11640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DA6CDE-ED82-FD02-1EFC-3DFD7A8E2376}"/>
              </a:ext>
            </a:extLst>
          </p:cNvPr>
          <p:cNvPicPr>
            <a:picLocks noChangeAspect="1"/>
          </p:cNvPicPr>
          <p:nvPr/>
        </p:nvPicPr>
        <p:blipFill>
          <a:blip r:embed="rId2"/>
          <a:stretch>
            <a:fillRect/>
          </a:stretch>
        </p:blipFill>
        <p:spPr>
          <a:xfrm>
            <a:off x="7216267" y="913970"/>
            <a:ext cx="4520509" cy="2515030"/>
          </a:xfrm>
          <a:prstGeom prst="rect">
            <a:avLst/>
          </a:prstGeom>
        </p:spPr>
      </p:pic>
      <p:sp>
        <p:nvSpPr>
          <p:cNvPr id="2" name="Title 1">
            <a:extLst>
              <a:ext uri="{FF2B5EF4-FFF2-40B4-BE49-F238E27FC236}">
                <a16:creationId xmlns:a16="http://schemas.microsoft.com/office/drawing/2014/main" id="{446F2A20-0F7D-B70F-EAAB-1184A256A803}"/>
              </a:ext>
            </a:extLst>
          </p:cNvPr>
          <p:cNvSpPr>
            <a:spLocks noGrp="1"/>
          </p:cNvSpPr>
          <p:nvPr>
            <p:ph type="title"/>
          </p:nvPr>
        </p:nvSpPr>
        <p:spPr/>
        <p:txBody>
          <a:bodyPr/>
          <a:lstStyle/>
          <a:p>
            <a:r>
              <a:rPr lang="en-US" dirty="0"/>
              <a:t>Our proposed method</a:t>
            </a:r>
          </a:p>
        </p:txBody>
      </p:sp>
      <p:sp>
        <p:nvSpPr>
          <p:cNvPr id="3" name="Content Placeholder 2">
            <a:extLst>
              <a:ext uri="{FF2B5EF4-FFF2-40B4-BE49-F238E27FC236}">
                <a16:creationId xmlns:a16="http://schemas.microsoft.com/office/drawing/2014/main" id="{5516D442-4DA0-D0B5-ECB8-D7D250BB1909}"/>
              </a:ext>
            </a:extLst>
          </p:cNvPr>
          <p:cNvSpPr>
            <a:spLocks noGrp="1"/>
          </p:cNvSpPr>
          <p:nvPr>
            <p:ph idx="1"/>
          </p:nvPr>
        </p:nvSpPr>
        <p:spPr>
          <a:xfrm>
            <a:off x="838200" y="2094271"/>
            <a:ext cx="5664200" cy="4082692"/>
          </a:xfrm>
        </p:spPr>
        <p:txBody>
          <a:bodyPr>
            <a:normAutofit/>
          </a:bodyPr>
          <a:lstStyle/>
          <a:p>
            <a:pPr algn="just"/>
            <a:r>
              <a:rPr lang="en-US" sz="2000" dirty="0"/>
              <a:t>To alleviate the </a:t>
            </a:r>
            <a:r>
              <a:rPr lang="en-US" sz="2000" b="1" dirty="0"/>
              <a:t>holes</a:t>
            </a:r>
            <a:r>
              <a:rPr lang="en-US" sz="2000" dirty="0"/>
              <a:t> problem, similarly like Latent Diffusion models [15], we learn the prior as a planar Flow [16].</a:t>
            </a:r>
          </a:p>
          <a:p>
            <a:pPr algn="just"/>
            <a:endParaRPr lang="en-US" sz="2000" dirty="0"/>
          </a:p>
        </p:txBody>
      </p:sp>
      <p:sp>
        <p:nvSpPr>
          <p:cNvPr id="4" name="Slide Number Placeholder 3">
            <a:extLst>
              <a:ext uri="{FF2B5EF4-FFF2-40B4-BE49-F238E27FC236}">
                <a16:creationId xmlns:a16="http://schemas.microsoft.com/office/drawing/2014/main" id="{EFD431A4-0A7C-604D-B111-4FE8EA6FF479}"/>
              </a:ext>
            </a:extLst>
          </p:cNvPr>
          <p:cNvSpPr>
            <a:spLocks noGrp="1"/>
          </p:cNvSpPr>
          <p:nvPr>
            <p:ph type="sldNum" sz="quarter" idx="12"/>
          </p:nvPr>
        </p:nvSpPr>
        <p:spPr/>
        <p:txBody>
          <a:bodyPr/>
          <a:lstStyle/>
          <a:p>
            <a:fld id="{EBDA654D-7A69-0D44-88C1-6C1907746E49}" type="slidenum">
              <a:rPr lang="en-US" smtClean="0"/>
              <a:pPr/>
              <a:t>13</a:t>
            </a:fld>
            <a:endParaRPr lang="en-US" dirty="0"/>
          </a:p>
        </p:txBody>
      </p:sp>
      <p:pic>
        <p:nvPicPr>
          <p:cNvPr id="5" name="Picture 4">
            <a:extLst>
              <a:ext uri="{FF2B5EF4-FFF2-40B4-BE49-F238E27FC236}">
                <a16:creationId xmlns:a16="http://schemas.microsoft.com/office/drawing/2014/main" id="{10F20485-026E-F303-9B03-DA436B24E2C1}"/>
              </a:ext>
            </a:extLst>
          </p:cNvPr>
          <p:cNvPicPr>
            <a:picLocks noChangeAspect="1"/>
          </p:cNvPicPr>
          <p:nvPr/>
        </p:nvPicPr>
        <p:blipFill>
          <a:blip r:embed="rId3"/>
          <a:stretch>
            <a:fillRect/>
          </a:stretch>
        </p:blipFill>
        <p:spPr>
          <a:xfrm>
            <a:off x="674088" y="3872940"/>
            <a:ext cx="7772400" cy="2268594"/>
          </a:xfrm>
          <a:prstGeom prst="rect">
            <a:avLst/>
          </a:prstGeom>
        </p:spPr>
      </p:pic>
      <p:pic>
        <p:nvPicPr>
          <p:cNvPr id="6" name="Picture 5">
            <a:extLst>
              <a:ext uri="{FF2B5EF4-FFF2-40B4-BE49-F238E27FC236}">
                <a16:creationId xmlns:a16="http://schemas.microsoft.com/office/drawing/2014/main" id="{35551F15-FBB9-DD98-1119-5A2A41A05B85}"/>
              </a:ext>
            </a:extLst>
          </p:cNvPr>
          <p:cNvPicPr>
            <a:picLocks noChangeAspect="1"/>
          </p:cNvPicPr>
          <p:nvPr/>
        </p:nvPicPr>
        <p:blipFill>
          <a:blip r:embed="rId4"/>
          <a:stretch>
            <a:fillRect/>
          </a:stretch>
        </p:blipFill>
        <p:spPr>
          <a:xfrm>
            <a:off x="9093545" y="4836306"/>
            <a:ext cx="1400319" cy="341862"/>
          </a:xfrm>
          <a:prstGeom prst="rect">
            <a:avLst/>
          </a:prstGeom>
        </p:spPr>
      </p:pic>
      <p:sp>
        <p:nvSpPr>
          <p:cNvPr id="10" name="TextBox 9">
            <a:extLst>
              <a:ext uri="{FF2B5EF4-FFF2-40B4-BE49-F238E27FC236}">
                <a16:creationId xmlns:a16="http://schemas.microsoft.com/office/drawing/2014/main" id="{5A1DFA03-0983-204B-1E28-024C1537DC6D}"/>
              </a:ext>
            </a:extLst>
          </p:cNvPr>
          <p:cNvSpPr txBox="1"/>
          <p:nvPr/>
        </p:nvSpPr>
        <p:spPr>
          <a:xfrm>
            <a:off x="-99888" y="6260042"/>
            <a:ext cx="2451258" cy="261610"/>
          </a:xfrm>
          <a:prstGeom prst="rect">
            <a:avLst/>
          </a:prstGeom>
          <a:noFill/>
        </p:spPr>
        <p:txBody>
          <a:bodyPr wrap="square" rtlCol="0">
            <a:spAutoFit/>
          </a:bodyPr>
          <a:lstStyle/>
          <a:p>
            <a:pPr algn="ctr"/>
            <a:r>
              <a:rPr lang="en-US" sz="1100" dirty="0">
                <a:latin typeface="LM Roman 12" pitchFamily="2" charset="77"/>
              </a:rPr>
              <a:t>[15] (</a:t>
            </a:r>
            <a:r>
              <a:rPr lang="en-US" sz="1100" dirty="0" err="1">
                <a:latin typeface="LM Roman 12" pitchFamily="2" charset="77"/>
              </a:rPr>
              <a:t>Rombach</a:t>
            </a:r>
            <a:r>
              <a:rPr lang="en-US" sz="1100" dirty="0">
                <a:latin typeface="LM Roman 12" pitchFamily="2" charset="77"/>
              </a:rPr>
              <a:t> et al., 2022)</a:t>
            </a:r>
          </a:p>
        </p:txBody>
      </p:sp>
      <p:sp>
        <p:nvSpPr>
          <p:cNvPr id="11" name="TextBox 10">
            <a:extLst>
              <a:ext uri="{FF2B5EF4-FFF2-40B4-BE49-F238E27FC236}">
                <a16:creationId xmlns:a16="http://schemas.microsoft.com/office/drawing/2014/main" id="{7215C1E0-039E-64AD-2109-23D782CA5CDB}"/>
              </a:ext>
            </a:extLst>
          </p:cNvPr>
          <p:cNvSpPr txBox="1"/>
          <p:nvPr/>
        </p:nvSpPr>
        <p:spPr>
          <a:xfrm>
            <a:off x="1715849" y="6260042"/>
            <a:ext cx="2451258" cy="261610"/>
          </a:xfrm>
          <a:prstGeom prst="rect">
            <a:avLst/>
          </a:prstGeom>
          <a:noFill/>
        </p:spPr>
        <p:txBody>
          <a:bodyPr wrap="square" rtlCol="0">
            <a:spAutoFit/>
          </a:bodyPr>
          <a:lstStyle/>
          <a:p>
            <a:pPr algn="ctr"/>
            <a:r>
              <a:rPr lang="en-US" sz="1100" dirty="0">
                <a:latin typeface="LM Roman 12" pitchFamily="2" charset="77"/>
              </a:rPr>
              <a:t>[16] (Rezende et al., 2015)</a:t>
            </a:r>
          </a:p>
        </p:txBody>
      </p:sp>
      <p:sp>
        <p:nvSpPr>
          <p:cNvPr id="12" name="Rectangle 11">
            <a:extLst>
              <a:ext uri="{FF2B5EF4-FFF2-40B4-BE49-F238E27FC236}">
                <a16:creationId xmlns:a16="http://schemas.microsoft.com/office/drawing/2014/main" id="{E7147023-77A5-ACEE-C479-F08AC50C6A09}"/>
              </a:ext>
            </a:extLst>
          </p:cNvPr>
          <p:cNvSpPr/>
          <p:nvPr/>
        </p:nvSpPr>
        <p:spPr>
          <a:xfrm>
            <a:off x="7857534" y="4256690"/>
            <a:ext cx="460353" cy="302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800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E560-6C78-DCEB-00D0-A6DEEE04228D}"/>
              </a:ext>
            </a:extLst>
          </p:cNvPr>
          <p:cNvSpPr>
            <a:spLocks noGrp="1"/>
          </p:cNvSpPr>
          <p:nvPr>
            <p:ph type="title"/>
          </p:nvPr>
        </p:nvSpPr>
        <p:spPr/>
        <p:txBody>
          <a:bodyPr/>
          <a:lstStyle/>
          <a:p>
            <a:r>
              <a:rPr lang="en-US" dirty="0"/>
              <a:t>Results</a:t>
            </a:r>
          </a:p>
        </p:txBody>
      </p:sp>
      <p:pic>
        <p:nvPicPr>
          <p:cNvPr id="6" name="Content Placeholder 5" descr="A collage of a group of people&#10;&#10;Description automatically generated">
            <a:extLst>
              <a:ext uri="{FF2B5EF4-FFF2-40B4-BE49-F238E27FC236}">
                <a16:creationId xmlns:a16="http://schemas.microsoft.com/office/drawing/2014/main" id="{1788187E-1B68-A745-30F8-F50C53987DA7}"/>
              </a:ext>
            </a:extLst>
          </p:cNvPr>
          <p:cNvPicPr>
            <a:picLocks noGrp="1" noChangeAspect="1"/>
          </p:cNvPicPr>
          <p:nvPr>
            <p:ph idx="1"/>
          </p:nvPr>
        </p:nvPicPr>
        <p:blipFill>
          <a:blip r:embed="rId2"/>
          <a:stretch>
            <a:fillRect/>
          </a:stretch>
        </p:blipFill>
        <p:spPr>
          <a:xfrm>
            <a:off x="1104024" y="2242377"/>
            <a:ext cx="4689635" cy="2398865"/>
          </a:xfrm>
        </p:spPr>
      </p:pic>
      <p:sp>
        <p:nvSpPr>
          <p:cNvPr id="4" name="Slide Number Placeholder 3">
            <a:extLst>
              <a:ext uri="{FF2B5EF4-FFF2-40B4-BE49-F238E27FC236}">
                <a16:creationId xmlns:a16="http://schemas.microsoft.com/office/drawing/2014/main" id="{067CEC05-1546-BAD2-0AC9-852509733183}"/>
              </a:ext>
            </a:extLst>
          </p:cNvPr>
          <p:cNvSpPr>
            <a:spLocks noGrp="1"/>
          </p:cNvSpPr>
          <p:nvPr>
            <p:ph type="sldNum" sz="quarter" idx="12"/>
          </p:nvPr>
        </p:nvSpPr>
        <p:spPr/>
        <p:txBody>
          <a:bodyPr/>
          <a:lstStyle/>
          <a:p>
            <a:fld id="{EBDA654D-7A69-0D44-88C1-6C1907746E49}" type="slidenum">
              <a:rPr lang="en-US" smtClean="0"/>
              <a:pPr/>
              <a:t>14</a:t>
            </a:fld>
            <a:endParaRPr lang="en-US" dirty="0"/>
          </a:p>
        </p:txBody>
      </p:sp>
      <p:pic>
        <p:nvPicPr>
          <p:cNvPr id="8" name="Picture 7" descr="A collage of different colored objects&#10;&#10;Description automatically generated">
            <a:extLst>
              <a:ext uri="{FF2B5EF4-FFF2-40B4-BE49-F238E27FC236}">
                <a16:creationId xmlns:a16="http://schemas.microsoft.com/office/drawing/2014/main" id="{5C4D026E-A9ED-0808-1316-15676EE1916C}"/>
              </a:ext>
            </a:extLst>
          </p:cNvPr>
          <p:cNvPicPr>
            <a:picLocks noChangeAspect="1"/>
          </p:cNvPicPr>
          <p:nvPr/>
        </p:nvPicPr>
        <p:blipFill>
          <a:blip r:embed="rId3"/>
          <a:stretch>
            <a:fillRect/>
          </a:stretch>
        </p:blipFill>
        <p:spPr>
          <a:xfrm>
            <a:off x="6398342" y="2290555"/>
            <a:ext cx="4689635" cy="2406740"/>
          </a:xfrm>
          <a:prstGeom prst="rect">
            <a:avLst/>
          </a:prstGeom>
        </p:spPr>
      </p:pic>
      <p:pic>
        <p:nvPicPr>
          <p:cNvPr id="10" name="Picture 9" descr="A close-up of a graph&#10;&#10;Description automatically generated">
            <a:extLst>
              <a:ext uri="{FF2B5EF4-FFF2-40B4-BE49-F238E27FC236}">
                <a16:creationId xmlns:a16="http://schemas.microsoft.com/office/drawing/2014/main" id="{4FCD5B1B-F838-7D61-CE14-3B285986D206}"/>
              </a:ext>
            </a:extLst>
          </p:cNvPr>
          <p:cNvPicPr>
            <a:picLocks noChangeAspect="1"/>
          </p:cNvPicPr>
          <p:nvPr/>
        </p:nvPicPr>
        <p:blipFill>
          <a:blip r:embed="rId4"/>
          <a:stretch>
            <a:fillRect/>
          </a:stretch>
        </p:blipFill>
        <p:spPr>
          <a:xfrm>
            <a:off x="2079522" y="4823380"/>
            <a:ext cx="7772400" cy="1377834"/>
          </a:xfrm>
          <a:prstGeom prst="rect">
            <a:avLst/>
          </a:prstGeom>
        </p:spPr>
      </p:pic>
      <p:sp>
        <p:nvSpPr>
          <p:cNvPr id="11" name="Content Placeholder 2">
            <a:extLst>
              <a:ext uri="{FF2B5EF4-FFF2-40B4-BE49-F238E27FC236}">
                <a16:creationId xmlns:a16="http://schemas.microsoft.com/office/drawing/2014/main" id="{12A044FC-5F8C-5186-6939-F4EC31C99338}"/>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achieve </a:t>
            </a:r>
            <a:r>
              <a:rPr lang="en-US" b="1" dirty="0"/>
              <a:t>comparable sampling quality </a:t>
            </a:r>
            <a:r>
              <a:rPr lang="en-US" dirty="0"/>
              <a:t>and diversity </a:t>
            </a:r>
            <a:r>
              <a:rPr lang="en-US" dirty="0" err="1"/>
              <a:t>wrt</a:t>
            </a:r>
            <a:r>
              <a:rPr lang="en-US" dirty="0"/>
              <a:t> baselines.</a:t>
            </a:r>
          </a:p>
          <a:p>
            <a:endParaRPr lang="en-US" dirty="0"/>
          </a:p>
          <a:p>
            <a:endParaRPr lang="en-US" dirty="0"/>
          </a:p>
        </p:txBody>
      </p:sp>
      <p:pic>
        <p:nvPicPr>
          <p:cNvPr id="7170" name="Picture 2" descr="Google Deepmind: la IA que aprenderá de forma autónoma | Auto Bild España">
            <a:extLst>
              <a:ext uri="{FF2B5EF4-FFF2-40B4-BE49-F238E27FC236}">
                <a16:creationId xmlns:a16="http://schemas.microsoft.com/office/drawing/2014/main" id="{7456A2D5-9A41-9F76-92BA-A56595B8A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930" y="5369205"/>
            <a:ext cx="1123993" cy="674396"/>
          </a:xfrm>
          <a:prstGeom prst="rect">
            <a:avLst/>
          </a:prstGeom>
          <a:noFill/>
          <a:extLst>
            <a:ext uri="{909E8E84-426E-40DD-AFC4-6F175D3DCCD1}">
              <a14:hiddenFill xmlns:a14="http://schemas.microsoft.com/office/drawing/2010/main">
                <a:solidFill>
                  <a:srgbClr val="FFFFFF"/>
                </a:solidFill>
              </a14:hiddenFill>
            </a:ext>
          </a:extLst>
        </p:spPr>
      </p:pic>
      <p:sp>
        <p:nvSpPr>
          <p:cNvPr id="3" name="Left Brace 2">
            <a:extLst>
              <a:ext uri="{FF2B5EF4-FFF2-40B4-BE49-F238E27FC236}">
                <a16:creationId xmlns:a16="http://schemas.microsoft.com/office/drawing/2014/main" id="{3D74CE81-E0B3-70EC-7BB6-6496F1D52597}"/>
              </a:ext>
            </a:extLst>
          </p:cNvPr>
          <p:cNvSpPr/>
          <p:nvPr/>
        </p:nvSpPr>
        <p:spPr>
          <a:xfrm>
            <a:off x="1719595" y="5512297"/>
            <a:ext cx="99135" cy="404083"/>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1A169FD-112E-E8ED-09C7-F76BC82BE095}"/>
              </a:ext>
            </a:extLst>
          </p:cNvPr>
          <p:cNvSpPr txBox="1"/>
          <p:nvPr/>
        </p:nvSpPr>
        <p:spPr>
          <a:xfrm>
            <a:off x="1808617" y="5452728"/>
            <a:ext cx="465526" cy="261610"/>
          </a:xfrm>
          <a:prstGeom prst="rect">
            <a:avLst/>
          </a:prstGeom>
          <a:noFill/>
        </p:spPr>
        <p:txBody>
          <a:bodyPr wrap="square" rtlCol="0">
            <a:spAutoFit/>
          </a:bodyPr>
          <a:lstStyle/>
          <a:p>
            <a:pPr algn="ctr"/>
            <a:r>
              <a:rPr lang="en-US" sz="1100" dirty="0">
                <a:latin typeface="LM Roman 12" pitchFamily="2" charset="77"/>
              </a:rPr>
              <a:t>[17]</a:t>
            </a:r>
          </a:p>
        </p:txBody>
      </p:sp>
      <p:sp>
        <p:nvSpPr>
          <p:cNvPr id="7" name="TextBox 6">
            <a:extLst>
              <a:ext uri="{FF2B5EF4-FFF2-40B4-BE49-F238E27FC236}">
                <a16:creationId xmlns:a16="http://schemas.microsoft.com/office/drawing/2014/main" id="{234EA155-6461-B9C3-13A1-34AA65C6C6D1}"/>
              </a:ext>
            </a:extLst>
          </p:cNvPr>
          <p:cNvSpPr txBox="1"/>
          <p:nvPr/>
        </p:nvSpPr>
        <p:spPr>
          <a:xfrm>
            <a:off x="1793938" y="5658964"/>
            <a:ext cx="480205" cy="261610"/>
          </a:xfrm>
          <a:prstGeom prst="rect">
            <a:avLst/>
          </a:prstGeom>
          <a:noFill/>
        </p:spPr>
        <p:txBody>
          <a:bodyPr wrap="square" rtlCol="0">
            <a:spAutoFit/>
          </a:bodyPr>
          <a:lstStyle/>
          <a:p>
            <a:pPr algn="ctr"/>
            <a:r>
              <a:rPr lang="en-US" sz="1100" dirty="0">
                <a:latin typeface="LM Roman 12" pitchFamily="2" charset="77"/>
              </a:rPr>
              <a:t>[18]</a:t>
            </a:r>
          </a:p>
        </p:txBody>
      </p:sp>
      <p:sp>
        <p:nvSpPr>
          <p:cNvPr id="9" name="TextBox 8">
            <a:extLst>
              <a:ext uri="{FF2B5EF4-FFF2-40B4-BE49-F238E27FC236}">
                <a16:creationId xmlns:a16="http://schemas.microsoft.com/office/drawing/2014/main" id="{5F23360D-2DB1-2C5A-D3F3-C4BE94FF704A}"/>
              </a:ext>
            </a:extLst>
          </p:cNvPr>
          <p:cNvSpPr txBox="1"/>
          <p:nvPr/>
        </p:nvSpPr>
        <p:spPr>
          <a:xfrm>
            <a:off x="-99888" y="6260042"/>
            <a:ext cx="2451258" cy="261610"/>
          </a:xfrm>
          <a:prstGeom prst="rect">
            <a:avLst/>
          </a:prstGeom>
          <a:noFill/>
        </p:spPr>
        <p:txBody>
          <a:bodyPr wrap="square" rtlCol="0">
            <a:spAutoFit/>
          </a:bodyPr>
          <a:lstStyle/>
          <a:p>
            <a:pPr algn="ctr"/>
            <a:r>
              <a:rPr lang="en-US" sz="1100" dirty="0">
                <a:latin typeface="LM Roman 12" pitchFamily="2" charset="77"/>
              </a:rPr>
              <a:t>[17] (Dupont et al., 2022a)</a:t>
            </a:r>
          </a:p>
        </p:txBody>
      </p:sp>
      <p:sp>
        <p:nvSpPr>
          <p:cNvPr id="12" name="TextBox 11">
            <a:extLst>
              <a:ext uri="{FF2B5EF4-FFF2-40B4-BE49-F238E27FC236}">
                <a16:creationId xmlns:a16="http://schemas.microsoft.com/office/drawing/2014/main" id="{3A02CE18-D290-D81C-4890-A3279AEAAFD5}"/>
              </a:ext>
            </a:extLst>
          </p:cNvPr>
          <p:cNvSpPr txBox="1"/>
          <p:nvPr/>
        </p:nvSpPr>
        <p:spPr>
          <a:xfrm>
            <a:off x="1657923" y="6260042"/>
            <a:ext cx="2451258" cy="261610"/>
          </a:xfrm>
          <a:prstGeom prst="rect">
            <a:avLst/>
          </a:prstGeom>
          <a:noFill/>
        </p:spPr>
        <p:txBody>
          <a:bodyPr wrap="square" rtlCol="0">
            <a:spAutoFit/>
          </a:bodyPr>
          <a:lstStyle/>
          <a:p>
            <a:pPr algn="ctr"/>
            <a:r>
              <a:rPr lang="en-US" sz="1100" dirty="0">
                <a:latin typeface="LM Roman 12" pitchFamily="2" charset="77"/>
              </a:rPr>
              <a:t>[18] (Dupont et al., 2022b)</a:t>
            </a:r>
          </a:p>
        </p:txBody>
      </p:sp>
    </p:spTree>
    <p:extLst>
      <p:ext uri="{BB962C8B-B14F-4D97-AF65-F5344CB8AC3E}">
        <p14:creationId xmlns:p14="http://schemas.microsoft.com/office/powerpoint/2010/main" val="4066214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AC87276-892F-7FCF-C78F-00FD19E97609}"/>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naturally generate samples with </a:t>
            </a:r>
            <a:r>
              <a:rPr lang="en-US" b="1" dirty="0"/>
              <a:t>any desired resolution</a:t>
            </a:r>
            <a:r>
              <a:rPr lang="en-US" dirty="0"/>
              <a:t>.</a:t>
            </a:r>
          </a:p>
        </p:txBody>
      </p:sp>
      <p:sp>
        <p:nvSpPr>
          <p:cNvPr id="2" name="Title 1">
            <a:extLst>
              <a:ext uri="{FF2B5EF4-FFF2-40B4-BE49-F238E27FC236}">
                <a16:creationId xmlns:a16="http://schemas.microsoft.com/office/drawing/2014/main" id="{CEDD6224-81EF-2867-057F-70BCE14E35EA}"/>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D782D4B3-0182-9FAF-F7BA-D17D3BF31010}"/>
              </a:ext>
            </a:extLst>
          </p:cNvPr>
          <p:cNvSpPr>
            <a:spLocks noGrp="1"/>
          </p:cNvSpPr>
          <p:nvPr>
            <p:ph type="sldNum" sz="quarter" idx="12"/>
          </p:nvPr>
        </p:nvSpPr>
        <p:spPr/>
        <p:txBody>
          <a:bodyPr/>
          <a:lstStyle/>
          <a:p>
            <a:fld id="{EBDA654D-7A69-0D44-88C1-6C1907746E49}" type="slidenum">
              <a:rPr lang="en-US" smtClean="0"/>
              <a:pPr/>
              <a:t>15</a:t>
            </a:fld>
            <a:endParaRPr lang="en-US" dirty="0"/>
          </a:p>
        </p:txBody>
      </p:sp>
      <p:pic>
        <p:nvPicPr>
          <p:cNvPr id="8" name="Picture 7" descr="A collage of numbers and letters&#10;&#10;Description automatically generated">
            <a:extLst>
              <a:ext uri="{FF2B5EF4-FFF2-40B4-BE49-F238E27FC236}">
                <a16:creationId xmlns:a16="http://schemas.microsoft.com/office/drawing/2014/main" id="{59E36596-8EA0-A6F0-37E1-312BDC6D9F10}"/>
              </a:ext>
            </a:extLst>
          </p:cNvPr>
          <p:cNvPicPr>
            <a:picLocks noChangeAspect="1"/>
          </p:cNvPicPr>
          <p:nvPr/>
        </p:nvPicPr>
        <p:blipFill>
          <a:blip r:embed="rId2"/>
          <a:stretch>
            <a:fillRect/>
          </a:stretch>
        </p:blipFill>
        <p:spPr>
          <a:xfrm>
            <a:off x="6096000" y="2367116"/>
            <a:ext cx="5633666" cy="3311013"/>
          </a:xfrm>
          <a:prstGeom prst="rect">
            <a:avLst/>
          </a:prstGeom>
        </p:spPr>
      </p:pic>
      <p:pic>
        <p:nvPicPr>
          <p:cNvPr id="12" name="Content Placeholder 11" descr="A collage of numbers and symbols&#10;&#10;Description automatically generated">
            <a:extLst>
              <a:ext uri="{FF2B5EF4-FFF2-40B4-BE49-F238E27FC236}">
                <a16:creationId xmlns:a16="http://schemas.microsoft.com/office/drawing/2014/main" id="{327E9C43-8920-8B4C-D35E-539C79042647}"/>
              </a:ext>
            </a:extLst>
          </p:cNvPr>
          <p:cNvPicPr>
            <a:picLocks noGrp="1" noChangeAspect="1"/>
          </p:cNvPicPr>
          <p:nvPr>
            <p:ph idx="1"/>
          </p:nvPr>
        </p:nvPicPr>
        <p:blipFill>
          <a:blip r:embed="rId3"/>
          <a:stretch>
            <a:fillRect/>
          </a:stretch>
        </p:blipFill>
        <p:spPr>
          <a:xfrm>
            <a:off x="388988" y="2366481"/>
            <a:ext cx="5220576" cy="2972436"/>
          </a:xfrm>
        </p:spPr>
      </p:pic>
      <p:pic>
        <p:nvPicPr>
          <p:cNvPr id="15" name="Picture 14" descr="A collage of numbers and letters&#10;&#10;Description automatically generated">
            <a:extLst>
              <a:ext uri="{FF2B5EF4-FFF2-40B4-BE49-F238E27FC236}">
                <a16:creationId xmlns:a16="http://schemas.microsoft.com/office/drawing/2014/main" id="{33B84586-6884-6BA0-7A2F-67D3E0CECC15}"/>
              </a:ext>
            </a:extLst>
          </p:cNvPr>
          <p:cNvPicPr>
            <a:picLocks noChangeAspect="1"/>
          </p:cNvPicPr>
          <p:nvPr/>
        </p:nvPicPr>
        <p:blipFill rotWithShape="1">
          <a:blip r:embed="rId2"/>
          <a:srcRect t="89783"/>
          <a:stretch/>
        </p:blipFill>
        <p:spPr>
          <a:xfrm>
            <a:off x="86468" y="5338917"/>
            <a:ext cx="5633666" cy="338304"/>
          </a:xfrm>
          <a:prstGeom prst="rect">
            <a:avLst/>
          </a:prstGeom>
        </p:spPr>
      </p:pic>
    </p:spTree>
    <p:extLst>
      <p:ext uri="{BB962C8B-B14F-4D97-AF65-F5344CB8AC3E}">
        <p14:creationId xmlns:p14="http://schemas.microsoft.com/office/powerpoint/2010/main" val="3546734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6224-81EF-2867-057F-70BCE14E35EA}"/>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D782D4B3-0182-9FAF-F7BA-D17D3BF31010}"/>
              </a:ext>
            </a:extLst>
          </p:cNvPr>
          <p:cNvSpPr>
            <a:spLocks noGrp="1"/>
          </p:cNvSpPr>
          <p:nvPr>
            <p:ph type="sldNum" sz="quarter" idx="12"/>
          </p:nvPr>
        </p:nvSpPr>
        <p:spPr/>
        <p:txBody>
          <a:bodyPr/>
          <a:lstStyle/>
          <a:p>
            <a:fld id="{EBDA654D-7A69-0D44-88C1-6C1907746E49}" type="slidenum">
              <a:rPr lang="en-US" smtClean="0"/>
              <a:pPr/>
              <a:t>16</a:t>
            </a:fld>
            <a:endParaRPr lang="en-US" dirty="0"/>
          </a:p>
        </p:txBody>
      </p:sp>
      <p:sp>
        <p:nvSpPr>
          <p:cNvPr id="7" name="Content Placeholder 2">
            <a:extLst>
              <a:ext uri="{FF2B5EF4-FFF2-40B4-BE49-F238E27FC236}">
                <a16:creationId xmlns:a16="http://schemas.microsoft.com/office/drawing/2014/main" id="{ACAD3A38-09E3-0968-98BA-2E66D42DA2A0}"/>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method allows for </a:t>
            </a:r>
            <a:r>
              <a:rPr lang="en-US" b="1" dirty="0"/>
              <a:t>efficient conditional generation via inference</a:t>
            </a:r>
            <a:r>
              <a:rPr lang="en-US" dirty="0"/>
              <a:t>.</a:t>
            </a:r>
          </a:p>
          <a:p>
            <a:pPr marL="0" indent="0">
              <a:buNone/>
            </a:pPr>
            <a:endParaRPr lang="en-US" dirty="0"/>
          </a:p>
        </p:txBody>
      </p:sp>
      <p:pic>
        <p:nvPicPr>
          <p:cNvPr id="13" name="Content Placeholder 12" descr="A collage of a person and person&#10;&#10;Description automatically generated">
            <a:extLst>
              <a:ext uri="{FF2B5EF4-FFF2-40B4-BE49-F238E27FC236}">
                <a16:creationId xmlns:a16="http://schemas.microsoft.com/office/drawing/2014/main" id="{08EBF3E2-8B1A-032C-BE93-29B578BA9DF6}"/>
              </a:ext>
            </a:extLst>
          </p:cNvPr>
          <p:cNvPicPr>
            <a:picLocks noGrp="1" noChangeAspect="1"/>
          </p:cNvPicPr>
          <p:nvPr>
            <p:ph idx="1"/>
          </p:nvPr>
        </p:nvPicPr>
        <p:blipFill>
          <a:blip r:embed="rId2"/>
          <a:stretch>
            <a:fillRect/>
          </a:stretch>
        </p:blipFill>
        <p:spPr>
          <a:xfrm>
            <a:off x="457050" y="2333293"/>
            <a:ext cx="5315933" cy="1886953"/>
          </a:xfrm>
        </p:spPr>
      </p:pic>
      <p:pic>
        <p:nvPicPr>
          <p:cNvPr id="16" name="Picture 15" descr="A collage of two people&#10;&#10;Description automatically generated">
            <a:extLst>
              <a:ext uri="{FF2B5EF4-FFF2-40B4-BE49-F238E27FC236}">
                <a16:creationId xmlns:a16="http://schemas.microsoft.com/office/drawing/2014/main" id="{60099EEE-E5D3-E24A-AF3D-9A2B47A0F18A}"/>
              </a:ext>
            </a:extLst>
          </p:cNvPr>
          <p:cNvPicPr>
            <a:picLocks noChangeAspect="1"/>
          </p:cNvPicPr>
          <p:nvPr/>
        </p:nvPicPr>
        <p:blipFill>
          <a:blip r:embed="rId3"/>
          <a:stretch>
            <a:fillRect/>
          </a:stretch>
        </p:blipFill>
        <p:spPr>
          <a:xfrm>
            <a:off x="5962753" y="2333293"/>
            <a:ext cx="5379605" cy="1886953"/>
          </a:xfrm>
          <a:prstGeom prst="rect">
            <a:avLst/>
          </a:prstGeom>
        </p:spPr>
      </p:pic>
      <p:pic>
        <p:nvPicPr>
          <p:cNvPr id="18" name="Picture 17" descr="A collage of different colored objects&#10;&#10;Description automatically generated">
            <a:extLst>
              <a:ext uri="{FF2B5EF4-FFF2-40B4-BE49-F238E27FC236}">
                <a16:creationId xmlns:a16="http://schemas.microsoft.com/office/drawing/2014/main" id="{187A8A86-43E4-8CB1-D969-4D71FE716DBF}"/>
              </a:ext>
            </a:extLst>
          </p:cNvPr>
          <p:cNvPicPr>
            <a:picLocks noChangeAspect="1"/>
          </p:cNvPicPr>
          <p:nvPr/>
        </p:nvPicPr>
        <p:blipFill>
          <a:blip r:embed="rId4"/>
          <a:stretch>
            <a:fillRect/>
          </a:stretch>
        </p:blipFill>
        <p:spPr>
          <a:xfrm>
            <a:off x="471949" y="4220246"/>
            <a:ext cx="5452019" cy="2162447"/>
          </a:xfrm>
          <a:prstGeom prst="rect">
            <a:avLst/>
          </a:prstGeom>
        </p:spPr>
      </p:pic>
      <p:pic>
        <p:nvPicPr>
          <p:cNvPr id="20" name="Picture 19" descr="A collage of different colored objects&#10;&#10;Description automatically generated">
            <a:extLst>
              <a:ext uri="{FF2B5EF4-FFF2-40B4-BE49-F238E27FC236}">
                <a16:creationId xmlns:a16="http://schemas.microsoft.com/office/drawing/2014/main" id="{70704BA7-7B77-2D3B-6B1E-6BB80F1E6046}"/>
              </a:ext>
            </a:extLst>
          </p:cNvPr>
          <p:cNvPicPr>
            <a:picLocks noChangeAspect="1"/>
          </p:cNvPicPr>
          <p:nvPr/>
        </p:nvPicPr>
        <p:blipFill>
          <a:blip r:embed="rId5"/>
          <a:stretch>
            <a:fillRect/>
          </a:stretch>
        </p:blipFill>
        <p:spPr>
          <a:xfrm>
            <a:off x="6023855" y="4220246"/>
            <a:ext cx="5315932" cy="2206420"/>
          </a:xfrm>
          <a:prstGeom prst="rect">
            <a:avLst/>
          </a:prstGeom>
        </p:spPr>
      </p:pic>
    </p:spTree>
    <p:extLst>
      <p:ext uri="{BB962C8B-B14F-4D97-AF65-F5344CB8AC3E}">
        <p14:creationId xmlns:p14="http://schemas.microsoft.com/office/powerpoint/2010/main" val="1848326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CAD3A38-09E3-0968-98BA-2E66D42DA2A0}"/>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method allows for </a:t>
            </a:r>
            <a:r>
              <a:rPr lang="en-US" b="1" dirty="0"/>
              <a:t>efficient conditional generation via inference</a:t>
            </a:r>
            <a:r>
              <a:rPr lang="en-US" dirty="0"/>
              <a:t>.</a:t>
            </a:r>
          </a:p>
          <a:p>
            <a:pPr marL="0" indent="0">
              <a:buNone/>
            </a:pPr>
            <a:endParaRPr lang="en-US" dirty="0"/>
          </a:p>
        </p:txBody>
      </p:sp>
      <p:sp>
        <p:nvSpPr>
          <p:cNvPr id="2" name="Title 1">
            <a:extLst>
              <a:ext uri="{FF2B5EF4-FFF2-40B4-BE49-F238E27FC236}">
                <a16:creationId xmlns:a16="http://schemas.microsoft.com/office/drawing/2014/main" id="{CEDD6224-81EF-2867-057F-70BCE14E35EA}"/>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D782D4B3-0182-9FAF-F7BA-D17D3BF31010}"/>
              </a:ext>
            </a:extLst>
          </p:cNvPr>
          <p:cNvSpPr>
            <a:spLocks noGrp="1"/>
          </p:cNvSpPr>
          <p:nvPr>
            <p:ph type="sldNum" sz="quarter" idx="12"/>
          </p:nvPr>
        </p:nvSpPr>
        <p:spPr/>
        <p:txBody>
          <a:bodyPr/>
          <a:lstStyle/>
          <a:p>
            <a:fld id="{EBDA654D-7A69-0D44-88C1-6C1907746E49}" type="slidenum">
              <a:rPr lang="en-US" smtClean="0"/>
              <a:pPr/>
              <a:t>17</a:t>
            </a:fld>
            <a:endParaRPr lang="en-US" dirty="0"/>
          </a:p>
        </p:txBody>
      </p:sp>
      <p:pic>
        <p:nvPicPr>
          <p:cNvPr id="6" name="Content Placeholder 5" descr="A yellow and purple globes with text&#10;&#10;Description automatically generated">
            <a:extLst>
              <a:ext uri="{FF2B5EF4-FFF2-40B4-BE49-F238E27FC236}">
                <a16:creationId xmlns:a16="http://schemas.microsoft.com/office/drawing/2014/main" id="{5D565C9C-F2E3-CF80-5E8F-6E74B28DDACD}"/>
              </a:ext>
            </a:extLst>
          </p:cNvPr>
          <p:cNvPicPr>
            <a:picLocks noChangeAspect="1"/>
          </p:cNvPicPr>
          <p:nvPr/>
        </p:nvPicPr>
        <p:blipFill>
          <a:blip r:embed="rId2"/>
          <a:stretch>
            <a:fillRect/>
          </a:stretch>
        </p:blipFill>
        <p:spPr>
          <a:xfrm>
            <a:off x="3507521" y="2559616"/>
            <a:ext cx="5176958" cy="3056092"/>
          </a:xfrm>
          <a:prstGeom prst="rect">
            <a:avLst/>
          </a:prstGeom>
        </p:spPr>
      </p:pic>
    </p:spTree>
    <p:extLst>
      <p:ext uri="{BB962C8B-B14F-4D97-AF65-F5344CB8AC3E}">
        <p14:creationId xmlns:p14="http://schemas.microsoft.com/office/powerpoint/2010/main" val="3412625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CAD3A38-09E3-0968-98BA-2E66D42DA2A0}"/>
              </a:ext>
            </a:extLst>
          </p:cNvPr>
          <p:cNvSpPr txBox="1">
            <a:spLocks/>
          </p:cNvSpPr>
          <p:nvPr/>
        </p:nvSpPr>
        <p:spPr>
          <a:xfrm>
            <a:off x="838200" y="1568918"/>
            <a:ext cx="10515600" cy="4608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000"/>
              </a:spcAft>
              <a:buFont typeface="Arial" panose="020B0604020202020204" pitchFamily="34" charset="0"/>
              <a:buChar char="•"/>
              <a:defRPr sz="24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spcAft>
                <a:spcPts val="1000"/>
              </a:spcAft>
              <a:buFont typeface="Arial" panose="020B0604020202020204" pitchFamily="34" charset="0"/>
              <a:buChar char="•"/>
              <a:defRPr sz="20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spcAft>
                <a:spcPts val="1000"/>
              </a:spcAft>
              <a:buFont typeface="Arial" panose="020B0604020202020204" pitchFamily="34" charset="0"/>
              <a:buChar char="•"/>
              <a:defRPr sz="18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spcAft>
                <a:spcPts val="1000"/>
              </a:spcAft>
              <a:buFont typeface="Arial" panose="020B0604020202020204" pitchFamily="34" charset="0"/>
              <a:buChar char="•"/>
              <a:defRPr sz="16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achieve a 7-</a:t>
            </a:r>
            <a:r>
              <a:rPr lang="en-US" b="1" dirty="0"/>
              <a:t>11 times faster inference than the alternative</a:t>
            </a:r>
            <a:r>
              <a:rPr lang="en-US" dirty="0"/>
              <a:t>!</a:t>
            </a:r>
          </a:p>
        </p:txBody>
      </p:sp>
      <p:sp>
        <p:nvSpPr>
          <p:cNvPr id="2" name="Title 1">
            <a:extLst>
              <a:ext uri="{FF2B5EF4-FFF2-40B4-BE49-F238E27FC236}">
                <a16:creationId xmlns:a16="http://schemas.microsoft.com/office/drawing/2014/main" id="{CEDD6224-81EF-2867-057F-70BCE14E35EA}"/>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D782D4B3-0182-9FAF-F7BA-D17D3BF31010}"/>
              </a:ext>
            </a:extLst>
          </p:cNvPr>
          <p:cNvSpPr>
            <a:spLocks noGrp="1"/>
          </p:cNvSpPr>
          <p:nvPr>
            <p:ph type="sldNum" sz="quarter" idx="12"/>
          </p:nvPr>
        </p:nvSpPr>
        <p:spPr/>
        <p:txBody>
          <a:bodyPr/>
          <a:lstStyle/>
          <a:p>
            <a:fld id="{EBDA654D-7A69-0D44-88C1-6C1907746E49}" type="slidenum">
              <a:rPr lang="en-US" smtClean="0"/>
              <a:pPr/>
              <a:t>18</a:t>
            </a:fld>
            <a:endParaRPr lang="en-US" dirty="0"/>
          </a:p>
        </p:txBody>
      </p:sp>
      <p:pic>
        <p:nvPicPr>
          <p:cNvPr id="5" name="Picture 4" descr="A table with numbers and a few words&#10;&#10;Description automatically generated with medium confidence">
            <a:extLst>
              <a:ext uri="{FF2B5EF4-FFF2-40B4-BE49-F238E27FC236}">
                <a16:creationId xmlns:a16="http://schemas.microsoft.com/office/drawing/2014/main" id="{7B66BE66-B8B2-C526-7B4E-C154395674FA}"/>
              </a:ext>
            </a:extLst>
          </p:cNvPr>
          <p:cNvPicPr>
            <a:picLocks noChangeAspect="1"/>
          </p:cNvPicPr>
          <p:nvPr/>
        </p:nvPicPr>
        <p:blipFill>
          <a:blip r:embed="rId2"/>
          <a:stretch>
            <a:fillRect/>
          </a:stretch>
        </p:blipFill>
        <p:spPr>
          <a:xfrm>
            <a:off x="2166522" y="2594951"/>
            <a:ext cx="7858955" cy="2523874"/>
          </a:xfrm>
          <a:prstGeom prst="rect">
            <a:avLst/>
          </a:prstGeom>
        </p:spPr>
      </p:pic>
    </p:spTree>
    <p:extLst>
      <p:ext uri="{BB962C8B-B14F-4D97-AF65-F5344CB8AC3E}">
        <p14:creationId xmlns:p14="http://schemas.microsoft.com/office/powerpoint/2010/main" val="260663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3D78-2E71-CF61-47DB-A5EB4EB651A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004763C-9DC0-BFAC-1CE6-864FB990A7EB}"/>
              </a:ext>
            </a:extLst>
          </p:cNvPr>
          <p:cNvSpPr>
            <a:spLocks noGrp="1"/>
          </p:cNvSpPr>
          <p:nvPr>
            <p:ph idx="1"/>
          </p:nvPr>
        </p:nvSpPr>
        <p:spPr/>
        <p:txBody>
          <a:bodyPr>
            <a:normAutofit lnSpcReduction="10000"/>
          </a:bodyPr>
          <a:lstStyle/>
          <a:p>
            <a:r>
              <a:rPr lang="en-US" dirty="0">
                <a:solidFill>
                  <a:srgbClr val="000000"/>
                </a:solidFill>
                <a:effectLst/>
              </a:rPr>
              <a:t>Thanks to </a:t>
            </a:r>
            <a:r>
              <a:rPr lang="en-US" b="1" dirty="0">
                <a:solidFill>
                  <a:srgbClr val="000000"/>
                </a:solidFill>
                <a:effectLst/>
              </a:rPr>
              <a:t>learning distributions of functions</a:t>
            </a:r>
            <a:r>
              <a:rPr lang="en-US" dirty="0">
                <a:solidFill>
                  <a:srgbClr val="000000"/>
                </a:solidFill>
                <a:effectLst/>
              </a:rPr>
              <a:t>, our proposed </a:t>
            </a:r>
            <a:r>
              <a:rPr lang="en-US" b="1" dirty="0">
                <a:solidFill>
                  <a:srgbClr val="000000"/>
                </a:solidFill>
                <a:effectLst/>
              </a:rPr>
              <a:t>VAMoH</a:t>
            </a:r>
            <a:r>
              <a:rPr lang="en-US" dirty="0">
                <a:solidFill>
                  <a:srgbClr val="000000"/>
                </a:solidFill>
                <a:effectLst/>
              </a:rPr>
              <a:t> can:</a:t>
            </a:r>
            <a:br>
              <a:rPr lang="en-US" dirty="0">
                <a:solidFill>
                  <a:srgbClr val="000000"/>
                </a:solidFill>
                <a:effectLst/>
              </a:rPr>
            </a:br>
            <a:endParaRPr lang="en-US" dirty="0">
              <a:solidFill>
                <a:srgbClr val="000000"/>
              </a:solidFill>
              <a:effectLst/>
            </a:endParaRPr>
          </a:p>
          <a:p>
            <a:pPr lvl="1"/>
            <a:r>
              <a:rPr lang="en-US" dirty="0">
                <a:solidFill>
                  <a:srgbClr val="000000"/>
                </a:solidFill>
                <a:effectLst/>
              </a:rPr>
              <a:t>“Sample” neural networks for generating new data.</a:t>
            </a:r>
            <a:br>
              <a:rPr lang="en-US" dirty="0">
                <a:solidFill>
                  <a:srgbClr val="000000"/>
                </a:solidFill>
                <a:effectLst/>
              </a:rPr>
            </a:br>
            <a:endParaRPr lang="en-US" dirty="0">
              <a:solidFill>
                <a:srgbClr val="000000"/>
              </a:solidFill>
            </a:endParaRPr>
          </a:p>
          <a:p>
            <a:pPr lvl="1"/>
            <a:r>
              <a:rPr lang="en-US" b="1" dirty="0">
                <a:solidFill>
                  <a:srgbClr val="000000"/>
                </a:solidFill>
              </a:rPr>
              <a:t>Infer</a:t>
            </a:r>
            <a:r>
              <a:rPr lang="en-US" dirty="0">
                <a:solidFill>
                  <a:srgbClr val="000000"/>
                </a:solidFill>
                <a:effectLst/>
              </a:rPr>
              <a:t> the la</a:t>
            </a:r>
            <a:r>
              <a:rPr lang="en-US" b="1" dirty="0">
                <a:solidFill>
                  <a:srgbClr val="000000"/>
                </a:solidFill>
                <a:effectLst/>
              </a:rPr>
              <a:t>tent representation </a:t>
            </a:r>
            <a:r>
              <a:rPr lang="en-US" dirty="0">
                <a:solidFill>
                  <a:srgbClr val="000000"/>
                </a:solidFill>
                <a:effectLst/>
              </a:rPr>
              <a:t>of a neural network for conditionally generating data.</a:t>
            </a:r>
          </a:p>
          <a:p>
            <a:pPr lvl="1"/>
            <a:r>
              <a:rPr lang="en-US" dirty="0">
                <a:solidFill>
                  <a:srgbClr val="000000"/>
                </a:solidFill>
                <a:effectLst/>
              </a:rPr>
              <a:t>Use the same neural architecture independently of the nature of the data.</a:t>
            </a:r>
          </a:p>
          <a:p>
            <a:pPr lvl="1"/>
            <a:r>
              <a:rPr lang="en-US" dirty="0">
                <a:solidFill>
                  <a:srgbClr val="000000"/>
                </a:solidFill>
                <a:effectLst/>
              </a:rPr>
              <a:t>Easily perform the </a:t>
            </a:r>
            <a:r>
              <a:rPr lang="en-US" b="1" dirty="0">
                <a:solidFill>
                  <a:srgbClr val="000000"/>
                </a:solidFill>
                <a:effectLst/>
              </a:rPr>
              <a:t>conditional generation at any desired resolution</a:t>
            </a:r>
            <a:r>
              <a:rPr lang="en-US" dirty="0">
                <a:solidFill>
                  <a:srgbClr val="000000"/>
                </a:solidFill>
                <a:effectLst/>
              </a:rPr>
              <a:t>, while being:</a:t>
            </a:r>
          </a:p>
          <a:p>
            <a:pPr lvl="2">
              <a:buSzPct val="100000"/>
              <a:buFont typeface="Wingdings" pitchFamily="2" charset="2"/>
              <a:buChar char="ü"/>
            </a:pPr>
            <a:r>
              <a:rPr lang="en-US" b="1" dirty="0">
                <a:solidFill>
                  <a:srgbClr val="000000"/>
                </a:solidFill>
                <a:effectLst/>
              </a:rPr>
              <a:t> Robust</a:t>
            </a:r>
            <a:r>
              <a:rPr lang="en-US" dirty="0">
                <a:solidFill>
                  <a:srgbClr val="000000"/>
                </a:solidFill>
                <a:effectLst/>
              </a:rPr>
              <a:t> to partially observed data.</a:t>
            </a:r>
          </a:p>
          <a:p>
            <a:pPr lvl="2">
              <a:buSzPct val="100000"/>
              <a:buFont typeface="Wingdings" pitchFamily="2" charset="2"/>
              <a:buChar char="ü"/>
            </a:pPr>
            <a:r>
              <a:rPr lang="en-US" b="1" dirty="0">
                <a:solidFill>
                  <a:srgbClr val="000000"/>
                </a:solidFill>
              </a:rPr>
              <a:t> </a:t>
            </a:r>
            <a:r>
              <a:rPr lang="en-US" b="1" dirty="0">
                <a:solidFill>
                  <a:srgbClr val="000000"/>
                </a:solidFill>
                <a:effectLst/>
              </a:rPr>
              <a:t>Expressive</a:t>
            </a:r>
            <a:r>
              <a:rPr lang="en-US" dirty="0">
                <a:solidFill>
                  <a:srgbClr val="000000"/>
                </a:solidFill>
                <a:effectLst/>
              </a:rPr>
              <a:t> for generating high-quality data.</a:t>
            </a:r>
          </a:p>
          <a:p>
            <a:pPr lvl="2">
              <a:buSzPct val="100000"/>
              <a:buFont typeface="Wingdings" pitchFamily="2" charset="2"/>
              <a:buChar char="ü"/>
            </a:pPr>
            <a:r>
              <a:rPr lang="en-US" b="1" dirty="0">
                <a:solidFill>
                  <a:srgbClr val="000000"/>
                </a:solidFill>
              </a:rPr>
              <a:t> </a:t>
            </a:r>
            <a:r>
              <a:rPr lang="en-US" b="1" dirty="0">
                <a:solidFill>
                  <a:srgbClr val="000000"/>
                </a:solidFill>
                <a:effectLst/>
              </a:rPr>
              <a:t>Efficient</a:t>
            </a:r>
            <a:r>
              <a:rPr lang="en-US" dirty="0">
                <a:solidFill>
                  <a:srgbClr val="000000"/>
                </a:solidFill>
                <a:effectLst/>
              </a:rPr>
              <a:t> in terms of inference.</a:t>
            </a:r>
          </a:p>
          <a:p>
            <a:pPr marL="0" indent="0">
              <a:buNone/>
            </a:pPr>
            <a:endParaRPr lang="en-US" dirty="0"/>
          </a:p>
        </p:txBody>
      </p:sp>
      <p:sp>
        <p:nvSpPr>
          <p:cNvPr id="4" name="Slide Number Placeholder 3">
            <a:extLst>
              <a:ext uri="{FF2B5EF4-FFF2-40B4-BE49-F238E27FC236}">
                <a16:creationId xmlns:a16="http://schemas.microsoft.com/office/drawing/2014/main" id="{64647C3E-862F-5121-789B-3A58556DE991}"/>
              </a:ext>
            </a:extLst>
          </p:cNvPr>
          <p:cNvSpPr>
            <a:spLocks noGrp="1"/>
          </p:cNvSpPr>
          <p:nvPr>
            <p:ph type="sldNum" sz="quarter" idx="12"/>
          </p:nvPr>
        </p:nvSpPr>
        <p:spPr/>
        <p:txBody>
          <a:bodyPr/>
          <a:lstStyle/>
          <a:p>
            <a:fld id="{EBDA654D-7A69-0D44-88C1-6C1907746E49}" type="slidenum">
              <a:rPr lang="en-US" smtClean="0"/>
              <a:pPr/>
              <a:t>19</a:t>
            </a:fld>
            <a:endParaRPr lang="en-US" dirty="0"/>
          </a:p>
        </p:txBody>
      </p:sp>
    </p:spTree>
    <p:extLst>
      <p:ext uri="{BB962C8B-B14F-4D97-AF65-F5344CB8AC3E}">
        <p14:creationId xmlns:p14="http://schemas.microsoft.com/office/powerpoint/2010/main" val="2016215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A2D55-B7FF-8CDF-6392-02E7CD412F06}"/>
              </a:ext>
            </a:extLst>
          </p:cNvPr>
          <p:cNvSpPr>
            <a:spLocks noGrp="1"/>
          </p:cNvSpPr>
          <p:nvPr>
            <p:ph type="title"/>
          </p:nvPr>
        </p:nvSpPr>
        <p:spPr/>
        <p:txBody>
          <a:bodyPr/>
          <a:lstStyle/>
          <a:p>
            <a:r>
              <a:rPr lang="en-US" dirty="0"/>
              <a:t>Collaborators</a:t>
            </a:r>
          </a:p>
        </p:txBody>
      </p:sp>
      <p:sp>
        <p:nvSpPr>
          <p:cNvPr id="3" name="Content Placeholder 2">
            <a:extLst>
              <a:ext uri="{FF2B5EF4-FFF2-40B4-BE49-F238E27FC236}">
                <a16:creationId xmlns:a16="http://schemas.microsoft.com/office/drawing/2014/main" id="{E7F4A79E-409D-FA42-55E2-7CF8AE08FFD8}"/>
              </a:ext>
            </a:extLst>
          </p:cNvPr>
          <p:cNvSpPr>
            <a:spLocks noGrp="1"/>
          </p:cNvSpPr>
          <p:nvPr>
            <p:ph idx="1"/>
          </p:nvPr>
        </p:nvSpPr>
        <p:spPr>
          <a:xfrm>
            <a:off x="1101403" y="3804974"/>
            <a:ext cx="10086474" cy="404103"/>
          </a:xfrm>
        </p:spPr>
        <p:txBody>
          <a:bodyPr>
            <a:normAutofit/>
          </a:bodyPr>
          <a:lstStyle/>
          <a:p>
            <a:pPr marL="0" indent="0">
              <a:spcBef>
                <a:spcPts val="400"/>
              </a:spcBef>
              <a:buSzPts val="2000"/>
              <a:buNone/>
            </a:pPr>
            <a:r>
              <a:rPr lang="en" sz="1600" dirty="0" err="1"/>
              <a:t>Batuhan</a:t>
            </a:r>
            <a:r>
              <a:rPr lang="en" sz="1600" dirty="0"/>
              <a:t> Koyuncu</a:t>
            </a:r>
            <a:r>
              <a:rPr lang="en" sz="1600" baseline="30000" dirty="0"/>
              <a:t>1 </a:t>
            </a:r>
            <a:r>
              <a:rPr lang="en" sz="1600" dirty="0"/>
              <a:t>         </a:t>
            </a:r>
            <a:r>
              <a:rPr lang="en-GB" sz="1600" dirty="0"/>
              <a:t>Pablo Sánchez</a:t>
            </a:r>
            <a:r>
              <a:rPr lang="en" sz="1600" baseline="30000" dirty="0"/>
              <a:t>1,2,3</a:t>
            </a:r>
            <a:r>
              <a:rPr lang="en-GB" sz="1600" baseline="30000" dirty="0"/>
              <a:t> </a:t>
            </a:r>
            <a:r>
              <a:rPr lang="en-GB" sz="1600" dirty="0"/>
              <a:t>         Ignacio </a:t>
            </a:r>
            <a:r>
              <a:rPr lang="en-GB" sz="1600" dirty="0" err="1"/>
              <a:t>Peis</a:t>
            </a:r>
            <a:r>
              <a:rPr lang="en" sz="1600" baseline="30000" dirty="0"/>
              <a:t>4</a:t>
            </a:r>
            <a:r>
              <a:rPr lang="en-GB" sz="1600" baseline="30000" dirty="0"/>
              <a:t> </a:t>
            </a:r>
            <a:r>
              <a:rPr lang="en-GB" sz="1600" dirty="0"/>
              <a:t>        Pablo M. Olmos</a:t>
            </a:r>
            <a:r>
              <a:rPr lang="en" sz="1600" baseline="30000" dirty="0"/>
              <a:t>5</a:t>
            </a:r>
            <a:r>
              <a:rPr lang="en-GB" sz="1600" baseline="30000" dirty="0"/>
              <a:t> </a:t>
            </a:r>
            <a:r>
              <a:rPr lang="en-GB" sz="1600" dirty="0"/>
              <a:t>          Isabel Valera</a:t>
            </a:r>
            <a:r>
              <a:rPr lang="en" sz="1600" baseline="30000" dirty="0"/>
              <a:t>1,6</a:t>
            </a:r>
            <a:endParaRPr lang="en-GB" sz="1600" dirty="0"/>
          </a:p>
        </p:txBody>
      </p:sp>
      <p:sp>
        <p:nvSpPr>
          <p:cNvPr id="4" name="Slide Number Placeholder 3">
            <a:extLst>
              <a:ext uri="{FF2B5EF4-FFF2-40B4-BE49-F238E27FC236}">
                <a16:creationId xmlns:a16="http://schemas.microsoft.com/office/drawing/2014/main" id="{52D35D94-7602-82DD-B7FB-B1116392E64F}"/>
              </a:ext>
            </a:extLst>
          </p:cNvPr>
          <p:cNvSpPr>
            <a:spLocks noGrp="1"/>
          </p:cNvSpPr>
          <p:nvPr>
            <p:ph type="sldNum" sz="quarter" idx="12"/>
          </p:nvPr>
        </p:nvSpPr>
        <p:spPr/>
        <p:txBody>
          <a:bodyPr/>
          <a:lstStyle/>
          <a:p>
            <a:fld id="{EBDA654D-7A69-0D44-88C1-6C1907746E49}" type="slidenum">
              <a:rPr lang="en-US" smtClean="0"/>
              <a:t>2</a:t>
            </a:fld>
            <a:endParaRPr lang="en-US" dirty="0"/>
          </a:p>
        </p:txBody>
      </p:sp>
      <p:pic>
        <p:nvPicPr>
          <p:cNvPr id="5" name="Picture 4">
            <a:extLst>
              <a:ext uri="{FF2B5EF4-FFF2-40B4-BE49-F238E27FC236}">
                <a16:creationId xmlns:a16="http://schemas.microsoft.com/office/drawing/2014/main" id="{C1712CA6-C521-1096-BF00-489C81430C3A}"/>
              </a:ext>
            </a:extLst>
          </p:cNvPr>
          <p:cNvPicPr>
            <a:picLocks noChangeAspect="1"/>
          </p:cNvPicPr>
          <p:nvPr/>
        </p:nvPicPr>
        <p:blipFill rotWithShape="1">
          <a:blip r:embed="rId2"/>
          <a:srcRect r="267"/>
          <a:stretch/>
        </p:blipFill>
        <p:spPr>
          <a:xfrm>
            <a:off x="1101403" y="1642482"/>
            <a:ext cx="9945190" cy="1941930"/>
          </a:xfrm>
          <a:prstGeom prst="rect">
            <a:avLst/>
          </a:prstGeom>
        </p:spPr>
      </p:pic>
      <p:sp>
        <p:nvSpPr>
          <p:cNvPr id="6" name="Content Placeholder 2">
            <a:extLst>
              <a:ext uri="{FF2B5EF4-FFF2-40B4-BE49-F238E27FC236}">
                <a16:creationId xmlns:a16="http://schemas.microsoft.com/office/drawing/2014/main" id="{67654BA9-1E34-21E9-028A-6594F4B4440F}"/>
              </a:ext>
            </a:extLst>
          </p:cNvPr>
          <p:cNvSpPr txBox="1">
            <a:spLocks/>
          </p:cNvSpPr>
          <p:nvPr/>
        </p:nvSpPr>
        <p:spPr>
          <a:xfrm>
            <a:off x="660916" y="5098057"/>
            <a:ext cx="4602459" cy="12023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GB" sz="1600" b="0" i="0" u="none" strike="noStrike" baseline="30000" dirty="0">
                <a:solidFill>
                  <a:srgbClr val="000000"/>
                </a:solidFill>
                <a:effectLst/>
              </a:rPr>
              <a:t>1</a:t>
            </a:r>
            <a:r>
              <a:rPr lang="en-GB" sz="1600" b="0" i="0" u="none" strike="noStrike" dirty="0">
                <a:solidFill>
                  <a:srgbClr val="000000"/>
                </a:solidFill>
                <a:effectLst/>
              </a:rPr>
              <a:t> University of Saarland</a:t>
            </a:r>
            <a:endParaRPr lang="en-GB" sz="1600" dirty="0">
              <a:effectLst/>
            </a:endParaRPr>
          </a:p>
          <a:p>
            <a:pPr marL="0" indent="0" rtl="0">
              <a:spcBef>
                <a:spcPts val="0"/>
              </a:spcBef>
              <a:spcAft>
                <a:spcPts val="0"/>
              </a:spcAft>
              <a:buNone/>
            </a:pPr>
            <a:r>
              <a:rPr lang="en-GB" sz="1600" b="0" i="0" u="none" strike="noStrike" baseline="30000" dirty="0">
                <a:solidFill>
                  <a:srgbClr val="000000"/>
                </a:solidFill>
                <a:effectLst/>
              </a:rPr>
              <a:t>2 </a:t>
            </a:r>
            <a:r>
              <a:rPr lang="en-GB" sz="1600" b="0" i="0" u="none" strike="noStrike" dirty="0">
                <a:solidFill>
                  <a:srgbClr val="000000"/>
                </a:solidFill>
                <a:effectLst/>
              </a:rPr>
              <a:t>Max Planck Institute for Intelligent Systems</a:t>
            </a:r>
          </a:p>
          <a:p>
            <a:pPr marL="0" indent="0">
              <a:spcBef>
                <a:spcPts val="0"/>
              </a:spcBef>
              <a:buNone/>
            </a:pPr>
            <a:r>
              <a:rPr lang="en-GB" sz="1600" baseline="30000" dirty="0">
                <a:effectLst/>
              </a:rPr>
              <a:t>3</a:t>
            </a:r>
            <a:r>
              <a:rPr lang="en-GB" sz="1600" dirty="0"/>
              <a:t> Sony AI</a:t>
            </a:r>
            <a:endParaRPr lang="en-GB" sz="1600" b="0" i="0" u="none" strike="noStrike" dirty="0">
              <a:solidFill>
                <a:srgbClr val="000000"/>
              </a:solidFill>
              <a:effectLst/>
            </a:endParaRPr>
          </a:p>
          <a:p>
            <a:pPr marL="0" indent="0" rtl="0">
              <a:spcBef>
                <a:spcPts val="0"/>
              </a:spcBef>
              <a:spcAft>
                <a:spcPts val="0"/>
              </a:spcAft>
              <a:buNone/>
            </a:pPr>
            <a:r>
              <a:rPr lang="en-GB" sz="1600" baseline="30000" dirty="0"/>
              <a:t>4</a:t>
            </a:r>
            <a:r>
              <a:rPr lang="en-GB" sz="1600" dirty="0"/>
              <a:t> Technical University of Denmark (DTU) </a:t>
            </a:r>
          </a:p>
          <a:p>
            <a:pPr marL="0" indent="0" rtl="0">
              <a:spcBef>
                <a:spcPts val="0"/>
              </a:spcBef>
              <a:spcAft>
                <a:spcPts val="0"/>
              </a:spcAft>
              <a:buNone/>
            </a:pPr>
            <a:r>
              <a:rPr lang="en-GB" sz="1600" baseline="30000" dirty="0"/>
              <a:t>4 </a:t>
            </a:r>
            <a:r>
              <a:rPr lang="en-GB" sz="1600" dirty="0"/>
              <a:t>Universidad Carlos III de Madrid</a:t>
            </a:r>
          </a:p>
          <a:p>
            <a:pPr marL="0" indent="0" rtl="0">
              <a:spcBef>
                <a:spcPts val="0"/>
              </a:spcBef>
              <a:spcAft>
                <a:spcPts val="0"/>
              </a:spcAft>
              <a:buNone/>
            </a:pPr>
            <a:r>
              <a:rPr lang="en-GB" sz="1600" b="0" i="0" u="none" strike="noStrike" baseline="30000" dirty="0">
                <a:solidFill>
                  <a:srgbClr val="000000"/>
                </a:solidFill>
                <a:effectLst/>
              </a:rPr>
              <a:t>5 </a:t>
            </a:r>
            <a:r>
              <a:rPr lang="en-GB" sz="1600" b="0" i="0" u="none" strike="noStrike" dirty="0">
                <a:solidFill>
                  <a:srgbClr val="000000"/>
                </a:solidFill>
                <a:effectLst/>
              </a:rPr>
              <a:t>Max Planck Institute for Software Systems </a:t>
            </a:r>
            <a:endParaRPr lang="en-GB" sz="1600" dirty="0">
              <a:effectLst/>
            </a:endParaRPr>
          </a:p>
        </p:txBody>
      </p:sp>
      <p:pic>
        <p:nvPicPr>
          <p:cNvPr id="8" name="Picture 7" descr="A qr code with a head and colorful squares&#10;&#10;Description automatically generated">
            <a:extLst>
              <a:ext uri="{FF2B5EF4-FFF2-40B4-BE49-F238E27FC236}">
                <a16:creationId xmlns:a16="http://schemas.microsoft.com/office/drawing/2014/main" id="{9B5C26F1-4555-9F5A-2B1B-7B2705173D45}"/>
              </a:ext>
            </a:extLst>
          </p:cNvPr>
          <p:cNvPicPr>
            <a:picLocks noChangeAspect="1"/>
          </p:cNvPicPr>
          <p:nvPr/>
        </p:nvPicPr>
        <p:blipFill>
          <a:blip r:embed="rId3"/>
          <a:stretch>
            <a:fillRect/>
          </a:stretch>
        </p:blipFill>
        <p:spPr>
          <a:xfrm>
            <a:off x="7347293" y="4695095"/>
            <a:ext cx="1520854" cy="1525224"/>
          </a:xfrm>
          <a:prstGeom prst="rect">
            <a:avLst/>
          </a:prstGeom>
        </p:spPr>
      </p:pic>
      <p:pic>
        <p:nvPicPr>
          <p:cNvPr id="10" name="Picture 9" descr="A qr code with a cat&#10;&#10;Description automatically generated">
            <a:extLst>
              <a:ext uri="{FF2B5EF4-FFF2-40B4-BE49-F238E27FC236}">
                <a16:creationId xmlns:a16="http://schemas.microsoft.com/office/drawing/2014/main" id="{9486773D-F0D8-C378-3817-A4686336F1E2}"/>
              </a:ext>
            </a:extLst>
          </p:cNvPr>
          <p:cNvPicPr>
            <a:picLocks noChangeAspect="1"/>
          </p:cNvPicPr>
          <p:nvPr/>
        </p:nvPicPr>
        <p:blipFill>
          <a:blip r:embed="rId4"/>
          <a:stretch>
            <a:fillRect/>
          </a:stretch>
        </p:blipFill>
        <p:spPr>
          <a:xfrm>
            <a:off x="9828576" y="4695095"/>
            <a:ext cx="1525224" cy="1525224"/>
          </a:xfrm>
          <a:prstGeom prst="rect">
            <a:avLst/>
          </a:prstGeom>
        </p:spPr>
      </p:pic>
      <p:sp>
        <p:nvSpPr>
          <p:cNvPr id="11" name="Content Placeholder 2">
            <a:extLst>
              <a:ext uri="{FF2B5EF4-FFF2-40B4-BE49-F238E27FC236}">
                <a16:creationId xmlns:a16="http://schemas.microsoft.com/office/drawing/2014/main" id="{7A584B78-AC5B-BE07-4399-A762FA220711}"/>
              </a:ext>
            </a:extLst>
          </p:cNvPr>
          <p:cNvSpPr txBox="1">
            <a:spLocks/>
          </p:cNvSpPr>
          <p:nvPr/>
        </p:nvSpPr>
        <p:spPr>
          <a:xfrm>
            <a:off x="7681797" y="4368724"/>
            <a:ext cx="851845" cy="39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spcBef>
                <a:spcPts val="0"/>
              </a:spcBef>
              <a:spcAft>
                <a:spcPts val="0"/>
              </a:spcAft>
              <a:buNone/>
            </a:pPr>
            <a:r>
              <a:rPr lang="en-GB" sz="1600" dirty="0">
                <a:effectLst/>
              </a:rPr>
              <a:t>[Paper]</a:t>
            </a:r>
          </a:p>
        </p:txBody>
      </p:sp>
      <p:sp>
        <p:nvSpPr>
          <p:cNvPr id="12" name="Content Placeholder 2">
            <a:extLst>
              <a:ext uri="{FF2B5EF4-FFF2-40B4-BE49-F238E27FC236}">
                <a16:creationId xmlns:a16="http://schemas.microsoft.com/office/drawing/2014/main" id="{9984C4C2-8EC2-1555-7A5D-F12AA71F785B}"/>
              </a:ext>
            </a:extLst>
          </p:cNvPr>
          <p:cNvSpPr txBox="1">
            <a:spLocks/>
          </p:cNvSpPr>
          <p:nvPr/>
        </p:nvSpPr>
        <p:spPr>
          <a:xfrm>
            <a:off x="10151305" y="4368724"/>
            <a:ext cx="851845" cy="39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spcBef>
                <a:spcPts val="0"/>
              </a:spcBef>
              <a:spcAft>
                <a:spcPts val="0"/>
              </a:spcAft>
              <a:buNone/>
            </a:pPr>
            <a:r>
              <a:rPr lang="en-GB" sz="1600" dirty="0">
                <a:effectLst/>
              </a:rPr>
              <a:t>[Code]</a:t>
            </a:r>
          </a:p>
        </p:txBody>
      </p:sp>
    </p:spTree>
    <p:extLst>
      <p:ext uri="{BB962C8B-B14F-4D97-AF65-F5344CB8AC3E}">
        <p14:creationId xmlns:p14="http://schemas.microsoft.com/office/powerpoint/2010/main" val="2964445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02C6-3406-7ACA-739C-FCA7E94E7C1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2ECCC4E-4BD2-7A80-26C2-735AD248ABC9}"/>
              </a:ext>
            </a:extLst>
          </p:cNvPr>
          <p:cNvSpPr>
            <a:spLocks noGrp="1"/>
          </p:cNvSpPr>
          <p:nvPr>
            <p:ph idx="1"/>
          </p:nvPr>
        </p:nvSpPr>
        <p:spPr/>
        <p:txBody>
          <a:bodyPr>
            <a:normAutofit lnSpcReduction="10000"/>
          </a:bodyPr>
          <a:lstStyle/>
          <a:p>
            <a:pPr marL="0" indent="0">
              <a:spcBef>
                <a:spcPts val="400"/>
              </a:spcBef>
              <a:spcAft>
                <a:spcPts val="400"/>
              </a:spcAft>
              <a:buNone/>
            </a:pPr>
            <a:r>
              <a:rPr lang="en-US" sz="1500" dirty="0"/>
              <a:t>[1] </a:t>
            </a:r>
            <a:r>
              <a:rPr lang="en-US" sz="1500" b="0" i="0" dirty="0">
                <a:solidFill>
                  <a:srgbClr val="222222"/>
                </a:solidFill>
                <a:effectLst/>
              </a:rPr>
              <a:t>Goodfellow, I., </a:t>
            </a:r>
            <a:r>
              <a:rPr lang="en-US" sz="1500" b="0" i="0" dirty="0" err="1">
                <a:solidFill>
                  <a:srgbClr val="222222"/>
                </a:solidFill>
                <a:effectLst/>
              </a:rPr>
              <a:t>Pouget</a:t>
            </a:r>
            <a:r>
              <a:rPr lang="en-US" sz="1500" b="0" i="0" dirty="0">
                <a:solidFill>
                  <a:srgbClr val="222222"/>
                </a:solidFill>
                <a:effectLst/>
              </a:rPr>
              <a:t>-Abadie, J., Mirza, M., Xu, B., </a:t>
            </a:r>
            <a:r>
              <a:rPr lang="en-US" sz="1500" b="0" i="0" dirty="0" err="1">
                <a:solidFill>
                  <a:srgbClr val="222222"/>
                </a:solidFill>
                <a:effectLst/>
              </a:rPr>
              <a:t>Warde</a:t>
            </a:r>
            <a:r>
              <a:rPr lang="en-US" sz="1500" b="0" i="0" dirty="0">
                <a:solidFill>
                  <a:srgbClr val="222222"/>
                </a:solidFill>
                <a:effectLst/>
              </a:rPr>
              <a:t>-Farley, D., </a:t>
            </a:r>
            <a:r>
              <a:rPr lang="en-US" sz="1500" b="0" i="0" dirty="0" err="1">
                <a:solidFill>
                  <a:srgbClr val="222222"/>
                </a:solidFill>
                <a:effectLst/>
              </a:rPr>
              <a:t>Ozair</a:t>
            </a:r>
            <a:r>
              <a:rPr lang="en-US" sz="1500" b="0" i="0" dirty="0">
                <a:solidFill>
                  <a:srgbClr val="222222"/>
                </a:solidFill>
                <a:effectLst/>
              </a:rPr>
              <a:t>, S., ... &amp; </a:t>
            </a:r>
            <a:r>
              <a:rPr lang="en-US" sz="1500" b="0" i="0" dirty="0" err="1">
                <a:solidFill>
                  <a:srgbClr val="222222"/>
                </a:solidFill>
                <a:effectLst/>
              </a:rPr>
              <a:t>Bengio</a:t>
            </a:r>
            <a:r>
              <a:rPr lang="en-US" sz="1500" b="0" i="0" dirty="0">
                <a:solidFill>
                  <a:srgbClr val="222222"/>
                </a:solidFill>
                <a:effectLst/>
              </a:rPr>
              <a:t>, Y. (2014). Generative adversarial nets. </a:t>
            </a:r>
            <a:r>
              <a:rPr lang="en-US" sz="1500" b="0" i="1" dirty="0">
                <a:solidFill>
                  <a:srgbClr val="222222"/>
                </a:solidFill>
                <a:effectLst/>
              </a:rPr>
              <a:t>Advances in neural information processing systems</a:t>
            </a:r>
            <a:r>
              <a:rPr lang="en-US" sz="1500" b="0" i="0" dirty="0">
                <a:solidFill>
                  <a:srgbClr val="222222"/>
                </a:solidFill>
                <a:effectLst/>
              </a:rPr>
              <a:t>, </a:t>
            </a:r>
            <a:r>
              <a:rPr lang="en-US" sz="1500" b="0" i="1" dirty="0">
                <a:solidFill>
                  <a:srgbClr val="222222"/>
                </a:solidFill>
                <a:effectLst/>
              </a:rPr>
              <a:t>27</a:t>
            </a:r>
            <a:r>
              <a:rPr lang="en-US" sz="1500" b="0" i="0" dirty="0">
                <a:solidFill>
                  <a:srgbClr val="222222"/>
                </a:solidFill>
                <a:effectLst/>
              </a:rPr>
              <a:t>.</a:t>
            </a:r>
          </a:p>
          <a:p>
            <a:pPr marL="0" indent="0">
              <a:spcBef>
                <a:spcPts val="400"/>
              </a:spcBef>
              <a:spcAft>
                <a:spcPts val="400"/>
              </a:spcAft>
              <a:buNone/>
            </a:pPr>
            <a:r>
              <a:rPr lang="en-US" sz="1500" b="0" i="0" dirty="0">
                <a:solidFill>
                  <a:srgbClr val="222222"/>
                </a:solidFill>
                <a:effectLst/>
              </a:rPr>
              <a:t>[2] </a:t>
            </a:r>
            <a:r>
              <a:rPr lang="en-US" sz="1500" b="0" i="0" dirty="0" err="1">
                <a:solidFill>
                  <a:srgbClr val="222222"/>
                </a:solidFill>
                <a:effectLst/>
              </a:rPr>
              <a:t>Kingma</a:t>
            </a:r>
            <a:r>
              <a:rPr lang="en-US" sz="1500" b="0" i="0" dirty="0">
                <a:solidFill>
                  <a:srgbClr val="222222"/>
                </a:solidFill>
                <a:effectLst/>
              </a:rPr>
              <a:t>, D. P., &amp; Welling, M. (2013). Auto-encoding variational bayes. </a:t>
            </a:r>
            <a:r>
              <a:rPr lang="en-US" sz="1500" b="0" i="1" dirty="0" err="1">
                <a:solidFill>
                  <a:srgbClr val="222222"/>
                </a:solidFill>
                <a:effectLst/>
              </a:rPr>
              <a:t>arXiv</a:t>
            </a:r>
            <a:r>
              <a:rPr lang="en-US" sz="1500" b="0" i="1" dirty="0">
                <a:solidFill>
                  <a:srgbClr val="222222"/>
                </a:solidFill>
                <a:effectLst/>
              </a:rPr>
              <a:t> preprint arXiv:1312.6114</a:t>
            </a:r>
            <a:r>
              <a:rPr lang="en-US" sz="1500" b="0" i="0" dirty="0">
                <a:solidFill>
                  <a:srgbClr val="222222"/>
                </a:solidFill>
                <a:effectLst/>
              </a:rPr>
              <a:t>.</a:t>
            </a:r>
          </a:p>
          <a:p>
            <a:pPr marL="0" indent="0">
              <a:spcBef>
                <a:spcPts val="400"/>
              </a:spcBef>
              <a:spcAft>
                <a:spcPts val="400"/>
              </a:spcAft>
              <a:buNone/>
            </a:pPr>
            <a:r>
              <a:rPr lang="en-US" sz="1500" dirty="0">
                <a:solidFill>
                  <a:srgbClr val="222222"/>
                </a:solidFill>
                <a:cs typeface="Latha" panose="020B0604020202020204" pitchFamily="34" charset="0"/>
              </a:rPr>
              <a:t>[3] Ho, J., Jain, A., &amp; </a:t>
            </a:r>
            <a:r>
              <a:rPr lang="en-US" sz="1500" dirty="0" err="1">
                <a:solidFill>
                  <a:srgbClr val="222222"/>
                </a:solidFill>
                <a:cs typeface="Latha" panose="020B0604020202020204" pitchFamily="34" charset="0"/>
              </a:rPr>
              <a:t>Abbeel</a:t>
            </a:r>
            <a:r>
              <a:rPr lang="en-US" sz="1500" dirty="0">
                <a:solidFill>
                  <a:srgbClr val="222222"/>
                </a:solidFill>
                <a:cs typeface="Latha" panose="020B0604020202020204" pitchFamily="34" charset="0"/>
              </a:rPr>
              <a:t>, P. (2020). Denoising diffusion probabilistic models. Advances in neural information processing systems, 33, 6840-6851.</a:t>
            </a:r>
          </a:p>
          <a:p>
            <a:pPr marL="0" indent="0">
              <a:spcBef>
                <a:spcPts val="400"/>
              </a:spcBef>
              <a:spcAft>
                <a:spcPts val="400"/>
              </a:spcAft>
              <a:buNone/>
            </a:pPr>
            <a:r>
              <a:rPr lang="en-US" sz="1500" b="0" i="0" dirty="0">
                <a:solidFill>
                  <a:srgbClr val="222222"/>
                </a:solidFill>
                <a:effectLst/>
                <a:cs typeface="Latha" panose="020B0604020202020204" pitchFamily="34" charset="0"/>
              </a:rPr>
              <a:t>[4] Song, Y., &amp; </a:t>
            </a:r>
            <a:r>
              <a:rPr lang="en-US" sz="1500" b="0" i="0" dirty="0" err="1">
                <a:solidFill>
                  <a:srgbClr val="222222"/>
                </a:solidFill>
                <a:effectLst/>
                <a:cs typeface="Latha" panose="020B0604020202020204" pitchFamily="34" charset="0"/>
              </a:rPr>
              <a:t>Ermon</a:t>
            </a:r>
            <a:r>
              <a:rPr lang="en-US" sz="1500" b="0" i="0" dirty="0">
                <a:solidFill>
                  <a:srgbClr val="222222"/>
                </a:solidFill>
                <a:effectLst/>
                <a:cs typeface="Latha" panose="020B0604020202020204" pitchFamily="34" charset="0"/>
              </a:rPr>
              <a:t>, S. (2019). Generative modeling by estimating gradients of the data distribution. </a:t>
            </a:r>
            <a:r>
              <a:rPr lang="en-US" sz="1500" b="0" i="1" dirty="0">
                <a:solidFill>
                  <a:srgbClr val="222222"/>
                </a:solidFill>
                <a:effectLst/>
                <a:cs typeface="Latha" panose="020B0604020202020204" pitchFamily="34" charset="0"/>
              </a:rPr>
              <a:t>Advances in neural information processing systems</a:t>
            </a:r>
            <a:r>
              <a:rPr lang="en-US" sz="1500" b="0" i="0" dirty="0">
                <a:solidFill>
                  <a:srgbClr val="222222"/>
                </a:solidFill>
                <a:effectLst/>
                <a:cs typeface="Latha" panose="020B0604020202020204" pitchFamily="34" charset="0"/>
              </a:rPr>
              <a:t>, </a:t>
            </a:r>
            <a:r>
              <a:rPr lang="en-US" sz="1500" b="0" i="1" dirty="0">
                <a:solidFill>
                  <a:srgbClr val="222222"/>
                </a:solidFill>
                <a:effectLst/>
                <a:cs typeface="Latha" panose="020B0604020202020204" pitchFamily="34" charset="0"/>
              </a:rPr>
              <a:t>32</a:t>
            </a:r>
            <a:r>
              <a:rPr lang="en-US" sz="1500" b="0" i="0" dirty="0">
                <a:solidFill>
                  <a:srgbClr val="222222"/>
                </a:solidFill>
                <a:effectLst/>
                <a:cs typeface="Latha" panose="020B0604020202020204" pitchFamily="34" charset="0"/>
              </a:rPr>
              <a:t>.</a:t>
            </a:r>
          </a:p>
          <a:p>
            <a:pPr marL="0" indent="0">
              <a:spcBef>
                <a:spcPts val="400"/>
              </a:spcBef>
              <a:spcAft>
                <a:spcPts val="400"/>
              </a:spcAft>
              <a:buNone/>
            </a:pPr>
            <a:r>
              <a:rPr lang="en-US" sz="1500" dirty="0">
                <a:solidFill>
                  <a:srgbClr val="222222"/>
                </a:solidFill>
                <a:cs typeface="Latha" panose="020B0604020202020204" pitchFamily="34" charset="0"/>
              </a:rPr>
              <a:t>[5] </a:t>
            </a:r>
            <a:r>
              <a:rPr lang="en-US" sz="1500" b="0" i="0" dirty="0" err="1">
                <a:solidFill>
                  <a:srgbClr val="222222"/>
                </a:solidFill>
                <a:effectLst/>
              </a:rPr>
              <a:t>LeCun</a:t>
            </a:r>
            <a:r>
              <a:rPr lang="en-US" sz="1500" b="0" i="0" dirty="0">
                <a:solidFill>
                  <a:srgbClr val="222222"/>
                </a:solidFill>
                <a:effectLst/>
              </a:rPr>
              <a:t>, Y., Chopra, S., Hadsell, R., </a:t>
            </a:r>
            <a:r>
              <a:rPr lang="en-US" sz="1500" b="0" i="0" dirty="0" err="1">
                <a:solidFill>
                  <a:srgbClr val="222222"/>
                </a:solidFill>
                <a:effectLst/>
              </a:rPr>
              <a:t>Ranzato</a:t>
            </a:r>
            <a:r>
              <a:rPr lang="en-US" sz="1500" b="0" i="0" dirty="0">
                <a:solidFill>
                  <a:srgbClr val="222222"/>
                </a:solidFill>
                <a:effectLst/>
              </a:rPr>
              <a:t>, M., &amp; Huang, F. (2006). A tutorial on energy-based learning. </a:t>
            </a:r>
            <a:r>
              <a:rPr lang="en-US" sz="1500" b="0" i="1" dirty="0">
                <a:solidFill>
                  <a:srgbClr val="222222"/>
                </a:solidFill>
                <a:effectLst/>
              </a:rPr>
              <a:t>Predicting structured data</a:t>
            </a:r>
            <a:r>
              <a:rPr lang="en-US" sz="1500" b="0" i="0" dirty="0">
                <a:solidFill>
                  <a:srgbClr val="222222"/>
                </a:solidFill>
                <a:effectLst/>
              </a:rPr>
              <a:t>, </a:t>
            </a:r>
            <a:r>
              <a:rPr lang="en-US" sz="1500" b="0" i="1" dirty="0">
                <a:solidFill>
                  <a:srgbClr val="222222"/>
                </a:solidFill>
                <a:effectLst/>
              </a:rPr>
              <a:t>1</a:t>
            </a:r>
            <a:r>
              <a:rPr lang="en-US" sz="1500" b="0" i="0" dirty="0">
                <a:solidFill>
                  <a:srgbClr val="222222"/>
                </a:solidFill>
                <a:effectLst/>
              </a:rPr>
              <a:t>(0).</a:t>
            </a:r>
          </a:p>
          <a:p>
            <a:pPr marL="0" indent="0">
              <a:spcBef>
                <a:spcPts val="400"/>
              </a:spcBef>
              <a:spcAft>
                <a:spcPts val="400"/>
              </a:spcAft>
              <a:buNone/>
            </a:pPr>
            <a:r>
              <a:rPr lang="en-US" sz="1500" dirty="0">
                <a:solidFill>
                  <a:srgbClr val="222222"/>
                </a:solidFill>
                <a:cs typeface="Latha" panose="020B0604020202020204" pitchFamily="34" charset="0"/>
              </a:rPr>
              <a:t>[6] </a:t>
            </a:r>
            <a:r>
              <a:rPr lang="en-US" sz="1500" b="0" i="0" dirty="0" err="1">
                <a:solidFill>
                  <a:srgbClr val="222222"/>
                </a:solidFill>
                <a:effectLst/>
              </a:rPr>
              <a:t>Simonyan</a:t>
            </a:r>
            <a:r>
              <a:rPr lang="en-US" sz="1500" b="0" i="0" dirty="0">
                <a:solidFill>
                  <a:srgbClr val="222222"/>
                </a:solidFill>
                <a:effectLst/>
              </a:rPr>
              <a:t>, K., &amp; Zisserman, A. (2014). Very deep convolutional networks for large-scale image recognition. </a:t>
            </a:r>
            <a:r>
              <a:rPr lang="en-US" sz="1500" b="0" i="1" dirty="0" err="1">
                <a:solidFill>
                  <a:srgbClr val="222222"/>
                </a:solidFill>
                <a:effectLst/>
              </a:rPr>
              <a:t>arXiv</a:t>
            </a:r>
            <a:r>
              <a:rPr lang="en-US" sz="1500" b="0" i="1" dirty="0">
                <a:solidFill>
                  <a:srgbClr val="222222"/>
                </a:solidFill>
                <a:effectLst/>
              </a:rPr>
              <a:t> preprint arXiv:1409.1556</a:t>
            </a:r>
            <a:r>
              <a:rPr lang="en-US" sz="1500" b="0" i="0" dirty="0">
                <a:solidFill>
                  <a:srgbClr val="222222"/>
                </a:solidFill>
                <a:effectLst/>
              </a:rPr>
              <a:t>.</a:t>
            </a:r>
          </a:p>
          <a:p>
            <a:pPr marL="0" indent="0">
              <a:spcBef>
                <a:spcPts val="400"/>
              </a:spcBef>
              <a:spcAft>
                <a:spcPts val="400"/>
              </a:spcAft>
              <a:buNone/>
            </a:pPr>
            <a:r>
              <a:rPr lang="en-US" sz="1500" dirty="0">
                <a:solidFill>
                  <a:srgbClr val="222222"/>
                </a:solidFill>
                <a:cs typeface="Latha" panose="020B0604020202020204" pitchFamily="34" charset="0"/>
              </a:rPr>
              <a:t>[7] </a:t>
            </a:r>
            <a:r>
              <a:rPr lang="en-US" sz="1500" b="0" i="0" dirty="0" err="1">
                <a:solidFill>
                  <a:srgbClr val="222222"/>
                </a:solidFill>
                <a:effectLst/>
              </a:rPr>
              <a:t>Dosovitskiy</a:t>
            </a:r>
            <a:r>
              <a:rPr lang="en-US" sz="1500" b="0" i="0" dirty="0">
                <a:solidFill>
                  <a:srgbClr val="222222"/>
                </a:solidFill>
                <a:effectLst/>
              </a:rPr>
              <a:t>, A., Beyer, L., Kolesnikov, A., </a:t>
            </a:r>
            <a:r>
              <a:rPr lang="en-US" sz="1500" b="0" i="0" dirty="0" err="1">
                <a:solidFill>
                  <a:srgbClr val="222222"/>
                </a:solidFill>
                <a:effectLst/>
              </a:rPr>
              <a:t>Weissenborn</a:t>
            </a:r>
            <a:r>
              <a:rPr lang="en-US" sz="1500" b="0" i="0" dirty="0">
                <a:solidFill>
                  <a:srgbClr val="222222"/>
                </a:solidFill>
                <a:effectLst/>
              </a:rPr>
              <a:t>, D., </a:t>
            </a:r>
            <a:r>
              <a:rPr lang="en-US" sz="1500" b="0" i="0" dirty="0" err="1">
                <a:solidFill>
                  <a:srgbClr val="222222"/>
                </a:solidFill>
                <a:effectLst/>
              </a:rPr>
              <a:t>Zhai</a:t>
            </a:r>
            <a:r>
              <a:rPr lang="en-US" sz="1500" b="0" i="0" dirty="0">
                <a:solidFill>
                  <a:srgbClr val="222222"/>
                </a:solidFill>
                <a:effectLst/>
              </a:rPr>
              <a:t>, X., </a:t>
            </a:r>
            <a:r>
              <a:rPr lang="en-US" sz="1500" b="0" i="0" dirty="0" err="1">
                <a:solidFill>
                  <a:srgbClr val="222222"/>
                </a:solidFill>
                <a:effectLst/>
              </a:rPr>
              <a:t>Unterthiner</a:t>
            </a:r>
            <a:r>
              <a:rPr lang="en-US" sz="1500" b="0" i="0" dirty="0">
                <a:solidFill>
                  <a:srgbClr val="222222"/>
                </a:solidFill>
                <a:effectLst/>
              </a:rPr>
              <a:t>, T., ... &amp; </a:t>
            </a:r>
            <a:r>
              <a:rPr lang="en-US" sz="1500" b="0" i="0" dirty="0" err="1">
                <a:solidFill>
                  <a:srgbClr val="222222"/>
                </a:solidFill>
                <a:effectLst/>
              </a:rPr>
              <a:t>Houlsby</a:t>
            </a:r>
            <a:r>
              <a:rPr lang="en-US" sz="1500" b="0" i="0" dirty="0">
                <a:solidFill>
                  <a:srgbClr val="222222"/>
                </a:solidFill>
                <a:effectLst/>
              </a:rPr>
              <a:t>, N. (2020). An image is worth 16x16 words: Transformers for image recognition at scale. </a:t>
            </a:r>
            <a:r>
              <a:rPr lang="en-US" sz="1500" b="0" i="1" dirty="0" err="1">
                <a:solidFill>
                  <a:srgbClr val="222222"/>
                </a:solidFill>
                <a:effectLst/>
              </a:rPr>
              <a:t>arXiv</a:t>
            </a:r>
            <a:r>
              <a:rPr lang="en-US" sz="1500" b="0" i="1" dirty="0">
                <a:solidFill>
                  <a:srgbClr val="222222"/>
                </a:solidFill>
                <a:effectLst/>
              </a:rPr>
              <a:t> preprint arXiv:2010.11929</a:t>
            </a:r>
            <a:r>
              <a:rPr lang="en-US" sz="1500" b="0" i="0" dirty="0">
                <a:solidFill>
                  <a:srgbClr val="222222"/>
                </a:solidFill>
                <a:effectLst/>
              </a:rPr>
              <a:t>.</a:t>
            </a:r>
          </a:p>
          <a:p>
            <a:pPr marL="0" indent="0">
              <a:spcBef>
                <a:spcPts val="400"/>
              </a:spcBef>
              <a:spcAft>
                <a:spcPts val="400"/>
              </a:spcAft>
              <a:buNone/>
            </a:pPr>
            <a:r>
              <a:rPr lang="en-US" sz="1500" dirty="0">
                <a:solidFill>
                  <a:srgbClr val="222222"/>
                </a:solidFill>
                <a:cs typeface="Latha" panose="020B0604020202020204" pitchFamily="34" charset="0"/>
              </a:rPr>
              <a:t>[8] </a:t>
            </a:r>
            <a:r>
              <a:rPr lang="en-US" sz="1500" b="0" i="0" dirty="0" err="1">
                <a:solidFill>
                  <a:srgbClr val="222222"/>
                </a:solidFill>
                <a:effectLst/>
              </a:rPr>
              <a:t>Hochreiter</a:t>
            </a:r>
            <a:r>
              <a:rPr lang="en-US" sz="1500" b="0" i="0" dirty="0">
                <a:solidFill>
                  <a:srgbClr val="222222"/>
                </a:solidFill>
                <a:effectLst/>
              </a:rPr>
              <a:t>, S., &amp; </a:t>
            </a:r>
            <a:r>
              <a:rPr lang="en-US" sz="1500" b="0" i="0" dirty="0" err="1">
                <a:solidFill>
                  <a:srgbClr val="222222"/>
                </a:solidFill>
                <a:effectLst/>
              </a:rPr>
              <a:t>Schmidhuber</a:t>
            </a:r>
            <a:r>
              <a:rPr lang="en-US" sz="1500" b="0" i="0" dirty="0">
                <a:solidFill>
                  <a:srgbClr val="222222"/>
                </a:solidFill>
                <a:effectLst/>
              </a:rPr>
              <a:t>, J. (1997). Long short-term memory. </a:t>
            </a:r>
            <a:r>
              <a:rPr lang="en-US" sz="1500" b="0" i="1" dirty="0">
                <a:solidFill>
                  <a:srgbClr val="222222"/>
                </a:solidFill>
                <a:effectLst/>
              </a:rPr>
              <a:t>Neural computation</a:t>
            </a:r>
            <a:r>
              <a:rPr lang="en-US" sz="1500" b="0" i="0" dirty="0">
                <a:solidFill>
                  <a:srgbClr val="222222"/>
                </a:solidFill>
                <a:effectLst/>
              </a:rPr>
              <a:t>, </a:t>
            </a:r>
            <a:r>
              <a:rPr lang="en-US" sz="1500" b="0" i="1" dirty="0">
                <a:solidFill>
                  <a:srgbClr val="222222"/>
                </a:solidFill>
                <a:effectLst/>
              </a:rPr>
              <a:t>9</a:t>
            </a:r>
            <a:r>
              <a:rPr lang="en-US" sz="1500" b="0" i="0" dirty="0">
                <a:solidFill>
                  <a:srgbClr val="222222"/>
                </a:solidFill>
                <a:effectLst/>
              </a:rPr>
              <a:t>(8), 1735-1780.</a:t>
            </a:r>
          </a:p>
          <a:p>
            <a:pPr marL="0" indent="0">
              <a:spcBef>
                <a:spcPts val="400"/>
              </a:spcBef>
              <a:spcAft>
                <a:spcPts val="400"/>
              </a:spcAft>
              <a:buNone/>
            </a:pPr>
            <a:r>
              <a:rPr lang="en-US" sz="1500" dirty="0">
                <a:solidFill>
                  <a:srgbClr val="222222"/>
                </a:solidFill>
                <a:cs typeface="Latha" panose="020B0604020202020204" pitchFamily="34" charset="0"/>
              </a:rPr>
              <a:t>[9] </a:t>
            </a:r>
            <a:r>
              <a:rPr lang="en-US" sz="1500" b="0" i="0" dirty="0">
                <a:solidFill>
                  <a:srgbClr val="222222"/>
                </a:solidFill>
                <a:effectLst/>
              </a:rPr>
              <a:t>Vaswani, A., </a:t>
            </a:r>
            <a:r>
              <a:rPr lang="en-US" sz="1500" b="0" i="0" dirty="0" err="1">
                <a:solidFill>
                  <a:srgbClr val="222222"/>
                </a:solidFill>
                <a:effectLst/>
              </a:rPr>
              <a:t>Shazeer</a:t>
            </a:r>
            <a:r>
              <a:rPr lang="en-US" sz="1500" b="0" i="0" dirty="0">
                <a:solidFill>
                  <a:srgbClr val="222222"/>
                </a:solidFill>
                <a:effectLst/>
              </a:rPr>
              <a:t>, N., Parmar, N., </a:t>
            </a:r>
            <a:r>
              <a:rPr lang="en-US" sz="1500" b="0" i="0" dirty="0" err="1">
                <a:solidFill>
                  <a:srgbClr val="222222"/>
                </a:solidFill>
                <a:effectLst/>
              </a:rPr>
              <a:t>Uszkoreit</a:t>
            </a:r>
            <a:r>
              <a:rPr lang="en-US" sz="1500" b="0" i="0" dirty="0">
                <a:solidFill>
                  <a:srgbClr val="222222"/>
                </a:solidFill>
                <a:effectLst/>
              </a:rPr>
              <a:t>, J., Jones, L., Gomez, A. N., ... &amp; </a:t>
            </a:r>
            <a:r>
              <a:rPr lang="en-US" sz="1500" b="0" i="0" dirty="0" err="1">
                <a:solidFill>
                  <a:srgbClr val="222222"/>
                </a:solidFill>
                <a:effectLst/>
              </a:rPr>
              <a:t>Polosukhin</a:t>
            </a:r>
            <a:r>
              <a:rPr lang="en-US" sz="1500" b="0" i="0" dirty="0">
                <a:solidFill>
                  <a:srgbClr val="222222"/>
                </a:solidFill>
                <a:effectLst/>
              </a:rPr>
              <a:t>, I. (2017). Attention is all you need. </a:t>
            </a:r>
            <a:r>
              <a:rPr lang="en-US" sz="1500" b="0" i="1" dirty="0">
                <a:solidFill>
                  <a:srgbClr val="222222"/>
                </a:solidFill>
                <a:effectLst/>
              </a:rPr>
              <a:t>Advances in neural information processing systems</a:t>
            </a:r>
            <a:r>
              <a:rPr lang="en-US" sz="1500" b="0" i="0" dirty="0">
                <a:solidFill>
                  <a:srgbClr val="222222"/>
                </a:solidFill>
                <a:effectLst/>
              </a:rPr>
              <a:t>, </a:t>
            </a:r>
            <a:r>
              <a:rPr lang="en-US" sz="1500" b="0" i="1" dirty="0">
                <a:solidFill>
                  <a:srgbClr val="222222"/>
                </a:solidFill>
                <a:effectLst/>
              </a:rPr>
              <a:t>30</a:t>
            </a:r>
            <a:r>
              <a:rPr lang="en-US" sz="1500" b="0" i="0" dirty="0">
                <a:solidFill>
                  <a:srgbClr val="222222"/>
                </a:solidFill>
                <a:effectLst/>
              </a:rPr>
              <a:t>.</a:t>
            </a:r>
          </a:p>
          <a:p>
            <a:pPr marL="0" indent="0">
              <a:spcBef>
                <a:spcPts val="400"/>
              </a:spcBef>
              <a:spcAft>
                <a:spcPts val="400"/>
              </a:spcAft>
              <a:buNone/>
            </a:pPr>
            <a:r>
              <a:rPr lang="en-US" sz="1500" dirty="0">
                <a:solidFill>
                  <a:srgbClr val="222222"/>
                </a:solidFill>
              </a:rPr>
              <a:t>[10] </a:t>
            </a:r>
            <a:r>
              <a:rPr lang="en-US" sz="1500" b="0" i="0" dirty="0" err="1">
                <a:solidFill>
                  <a:srgbClr val="222222"/>
                </a:solidFill>
                <a:effectLst/>
              </a:rPr>
              <a:t>Sitzmann</a:t>
            </a:r>
            <a:r>
              <a:rPr lang="en-US" sz="1500" b="0" i="0" dirty="0">
                <a:solidFill>
                  <a:srgbClr val="222222"/>
                </a:solidFill>
                <a:effectLst/>
              </a:rPr>
              <a:t>, V., Martel, J., Bergman, A., Lindell, D., &amp; </a:t>
            </a:r>
            <a:r>
              <a:rPr lang="en-US" sz="1500" b="0" i="0" dirty="0" err="1">
                <a:solidFill>
                  <a:srgbClr val="222222"/>
                </a:solidFill>
                <a:effectLst/>
              </a:rPr>
              <a:t>Wetzstein</a:t>
            </a:r>
            <a:r>
              <a:rPr lang="en-US" sz="1500" b="0" i="0" dirty="0">
                <a:solidFill>
                  <a:srgbClr val="222222"/>
                </a:solidFill>
                <a:effectLst/>
              </a:rPr>
              <a:t>, G. (2020). Implicit neural representations with periodic activation functions. </a:t>
            </a:r>
            <a:r>
              <a:rPr lang="en-US" sz="1500" b="0" i="1" dirty="0">
                <a:solidFill>
                  <a:srgbClr val="222222"/>
                </a:solidFill>
                <a:effectLst/>
              </a:rPr>
              <a:t>Advances in neural information processing systems</a:t>
            </a:r>
            <a:r>
              <a:rPr lang="en-US" sz="1500" b="0" i="0" dirty="0">
                <a:solidFill>
                  <a:srgbClr val="222222"/>
                </a:solidFill>
                <a:effectLst/>
              </a:rPr>
              <a:t>, </a:t>
            </a:r>
            <a:r>
              <a:rPr lang="en-US" sz="1500" b="0" i="1" dirty="0">
                <a:solidFill>
                  <a:srgbClr val="222222"/>
                </a:solidFill>
                <a:effectLst/>
              </a:rPr>
              <a:t>33</a:t>
            </a:r>
            <a:r>
              <a:rPr lang="en-US" sz="1500" b="0" i="0" dirty="0">
                <a:solidFill>
                  <a:srgbClr val="222222"/>
                </a:solidFill>
                <a:effectLst/>
              </a:rPr>
              <a:t>, 7462-7473.</a:t>
            </a:r>
            <a:endParaRPr lang="en-US" sz="1500" dirty="0">
              <a:solidFill>
                <a:srgbClr val="222222"/>
              </a:solidFill>
            </a:endParaRPr>
          </a:p>
        </p:txBody>
      </p:sp>
      <p:sp>
        <p:nvSpPr>
          <p:cNvPr id="4" name="Slide Number Placeholder 3">
            <a:extLst>
              <a:ext uri="{FF2B5EF4-FFF2-40B4-BE49-F238E27FC236}">
                <a16:creationId xmlns:a16="http://schemas.microsoft.com/office/drawing/2014/main" id="{5D5ED51C-AA28-AC0A-6BE9-9C73EE275BB9}"/>
              </a:ext>
            </a:extLst>
          </p:cNvPr>
          <p:cNvSpPr>
            <a:spLocks noGrp="1"/>
          </p:cNvSpPr>
          <p:nvPr>
            <p:ph type="sldNum" sz="quarter" idx="12"/>
          </p:nvPr>
        </p:nvSpPr>
        <p:spPr/>
        <p:txBody>
          <a:bodyPr/>
          <a:lstStyle/>
          <a:p>
            <a:fld id="{EBDA654D-7A69-0D44-88C1-6C1907746E49}" type="slidenum">
              <a:rPr lang="en-US" smtClean="0"/>
              <a:pPr/>
              <a:t>20</a:t>
            </a:fld>
            <a:endParaRPr lang="en-US" dirty="0"/>
          </a:p>
        </p:txBody>
      </p:sp>
    </p:spTree>
    <p:extLst>
      <p:ext uri="{BB962C8B-B14F-4D97-AF65-F5344CB8AC3E}">
        <p14:creationId xmlns:p14="http://schemas.microsoft.com/office/powerpoint/2010/main" val="2987513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02C6-3406-7ACA-739C-FCA7E94E7C1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2ECCC4E-4BD2-7A80-26C2-735AD248ABC9}"/>
              </a:ext>
            </a:extLst>
          </p:cNvPr>
          <p:cNvSpPr>
            <a:spLocks noGrp="1"/>
          </p:cNvSpPr>
          <p:nvPr>
            <p:ph idx="1"/>
          </p:nvPr>
        </p:nvSpPr>
        <p:spPr/>
        <p:txBody>
          <a:bodyPr>
            <a:noAutofit/>
          </a:bodyPr>
          <a:lstStyle/>
          <a:p>
            <a:pPr marL="0" indent="0">
              <a:spcBef>
                <a:spcPts val="400"/>
              </a:spcBef>
              <a:spcAft>
                <a:spcPts val="400"/>
              </a:spcAft>
              <a:buNone/>
            </a:pPr>
            <a:r>
              <a:rPr lang="en-US" sz="1500" b="0" i="0" dirty="0">
                <a:solidFill>
                  <a:srgbClr val="222222"/>
                </a:solidFill>
                <a:effectLst/>
              </a:rPr>
              <a:t>[11] </a:t>
            </a:r>
            <a:r>
              <a:rPr lang="en-US" sz="1500" b="0" i="0" dirty="0" err="1">
                <a:solidFill>
                  <a:srgbClr val="222222"/>
                </a:solidFill>
                <a:effectLst/>
              </a:rPr>
              <a:t>Mescheder</a:t>
            </a:r>
            <a:r>
              <a:rPr lang="en-US" sz="1500" b="0" i="0" dirty="0">
                <a:solidFill>
                  <a:srgbClr val="222222"/>
                </a:solidFill>
                <a:effectLst/>
              </a:rPr>
              <a:t>, L., </a:t>
            </a:r>
            <a:r>
              <a:rPr lang="en-US" sz="1500" b="0" i="0" dirty="0" err="1">
                <a:solidFill>
                  <a:srgbClr val="222222"/>
                </a:solidFill>
                <a:effectLst/>
              </a:rPr>
              <a:t>Oechsle</a:t>
            </a:r>
            <a:r>
              <a:rPr lang="en-US" sz="1500" b="0" i="0" dirty="0">
                <a:solidFill>
                  <a:srgbClr val="222222"/>
                </a:solidFill>
                <a:effectLst/>
              </a:rPr>
              <a:t>, M., Niemeyer, M., </a:t>
            </a:r>
            <a:r>
              <a:rPr lang="en-US" sz="1500" b="0" i="0" dirty="0" err="1">
                <a:solidFill>
                  <a:srgbClr val="222222"/>
                </a:solidFill>
                <a:effectLst/>
              </a:rPr>
              <a:t>Nowozin</a:t>
            </a:r>
            <a:r>
              <a:rPr lang="en-US" sz="1500" b="0" i="0" dirty="0">
                <a:solidFill>
                  <a:srgbClr val="222222"/>
                </a:solidFill>
                <a:effectLst/>
              </a:rPr>
              <a:t>, S., &amp; Geiger, A. (2019). Occupancy networks: Learning 3d reconstruction in function space. In </a:t>
            </a:r>
            <a:r>
              <a:rPr lang="en-US" sz="1500" b="0" i="1" dirty="0">
                <a:solidFill>
                  <a:srgbClr val="222222"/>
                </a:solidFill>
                <a:effectLst/>
              </a:rPr>
              <a:t>Proceedings of the IEEE/CVF conference on computer vision and pattern recognition</a:t>
            </a:r>
            <a:r>
              <a:rPr lang="en-US" sz="1500" b="0" i="0" dirty="0">
                <a:solidFill>
                  <a:srgbClr val="222222"/>
                </a:solidFill>
                <a:effectLst/>
              </a:rPr>
              <a:t> (pp. 4460-4470).</a:t>
            </a:r>
          </a:p>
          <a:p>
            <a:pPr marL="0" indent="0">
              <a:spcBef>
                <a:spcPts val="400"/>
              </a:spcBef>
              <a:spcAft>
                <a:spcPts val="400"/>
              </a:spcAft>
              <a:buNone/>
            </a:pPr>
            <a:r>
              <a:rPr lang="en-US" sz="1500" b="0" i="0" dirty="0">
                <a:solidFill>
                  <a:srgbClr val="222222"/>
                </a:solidFill>
                <a:effectLst/>
              </a:rPr>
              <a:t>[12] Stanley, K. O. (2007). Compositional pattern producing networks: A novel abstraction of development. Genetic programming and evolvable machines, 8, 131-162.</a:t>
            </a:r>
          </a:p>
          <a:p>
            <a:pPr marL="0" indent="0">
              <a:spcBef>
                <a:spcPts val="400"/>
              </a:spcBef>
              <a:spcAft>
                <a:spcPts val="400"/>
              </a:spcAft>
              <a:buNone/>
            </a:pPr>
            <a:r>
              <a:rPr lang="en-US" sz="1500" b="0" i="0" dirty="0">
                <a:solidFill>
                  <a:srgbClr val="222222"/>
                </a:solidFill>
                <a:effectLst/>
              </a:rPr>
              <a:t>[13] Ha, D., Dai, A. M., and Le, Q. V. Hypernetworks. In International Conference on Learning Representations, 2017. </a:t>
            </a:r>
          </a:p>
          <a:p>
            <a:pPr marL="0" indent="0">
              <a:spcBef>
                <a:spcPts val="400"/>
              </a:spcBef>
              <a:spcAft>
                <a:spcPts val="400"/>
              </a:spcAft>
              <a:buNone/>
            </a:pPr>
            <a:r>
              <a:rPr lang="en-US" sz="1500" b="0" i="0" dirty="0">
                <a:solidFill>
                  <a:srgbClr val="222222"/>
                </a:solidFill>
                <a:effectLst/>
              </a:rPr>
              <a:t>[14] </a:t>
            </a:r>
            <a:r>
              <a:rPr lang="en-US" sz="1500" dirty="0"/>
              <a:t>Wu, W., Qi, Z., and Fuxin, L. </a:t>
            </a:r>
            <a:r>
              <a:rPr lang="en-US" sz="1500" dirty="0" err="1"/>
              <a:t>Pointconv</a:t>
            </a:r>
            <a:r>
              <a:rPr lang="en-US" sz="1500" dirty="0"/>
              <a:t>: Deep convolutional networks on 3d point clouds. In Proceedings of the IEEE/CVF Conference on Computer Vision and Pattern Recognition, pp. 9621–9630, 2019.</a:t>
            </a:r>
          </a:p>
          <a:p>
            <a:pPr marL="0" indent="0">
              <a:spcBef>
                <a:spcPts val="400"/>
              </a:spcBef>
              <a:spcAft>
                <a:spcPts val="400"/>
              </a:spcAft>
              <a:buNone/>
            </a:pPr>
            <a:r>
              <a:rPr lang="en-US" sz="1500" b="0" i="0" dirty="0">
                <a:solidFill>
                  <a:srgbClr val="222222"/>
                </a:solidFill>
                <a:effectLst/>
              </a:rPr>
              <a:t>[15] </a:t>
            </a:r>
            <a:r>
              <a:rPr lang="en-US" sz="1500" b="0" i="0" dirty="0" err="1">
                <a:solidFill>
                  <a:srgbClr val="222222"/>
                </a:solidFill>
                <a:effectLst/>
              </a:rPr>
              <a:t>Rombach</a:t>
            </a:r>
            <a:r>
              <a:rPr lang="en-US" sz="1500" b="0" i="0" dirty="0">
                <a:solidFill>
                  <a:srgbClr val="222222"/>
                </a:solidFill>
                <a:effectLst/>
              </a:rPr>
              <a:t>, R., </a:t>
            </a:r>
            <a:r>
              <a:rPr lang="en-US" sz="1500" b="0" i="0" dirty="0" err="1">
                <a:solidFill>
                  <a:srgbClr val="222222"/>
                </a:solidFill>
                <a:effectLst/>
              </a:rPr>
              <a:t>Blattmann</a:t>
            </a:r>
            <a:r>
              <a:rPr lang="en-US" sz="1500" b="0" i="0" dirty="0">
                <a:solidFill>
                  <a:srgbClr val="222222"/>
                </a:solidFill>
                <a:effectLst/>
              </a:rPr>
              <a:t>, A., Lorenz, D., </a:t>
            </a:r>
            <a:r>
              <a:rPr lang="en-US" sz="1500" b="0" i="0" dirty="0" err="1">
                <a:solidFill>
                  <a:srgbClr val="222222"/>
                </a:solidFill>
                <a:effectLst/>
              </a:rPr>
              <a:t>Esser</a:t>
            </a:r>
            <a:r>
              <a:rPr lang="en-US" sz="1500" b="0" i="0" dirty="0">
                <a:solidFill>
                  <a:srgbClr val="222222"/>
                </a:solidFill>
                <a:effectLst/>
              </a:rPr>
              <a:t>, P., &amp; </a:t>
            </a:r>
            <a:r>
              <a:rPr lang="en-US" sz="1500" b="0" i="0" dirty="0" err="1">
                <a:solidFill>
                  <a:srgbClr val="222222"/>
                </a:solidFill>
                <a:effectLst/>
              </a:rPr>
              <a:t>Ommer</a:t>
            </a:r>
            <a:r>
              <a:rPr lang="en-US" sz="1500" b="0" i="0" dirty="0">
                <a:solidFill>
                  <a:srgbClr val="222222"/>
                </a:solidFill>
                <a:effectLst/>
              </a:rPr>
              <a:t>, B. (2022). High-resolution image synthesis with latent diffusion models. In Proceedings of the IEEE/CVF conference on computer vision and pattern recognition (pp. 10684-10695).</a:t>
            </a:r>
          </a:p>
          <a:p>
            <a:pPr marL="0" indent="0">
              <a:spcBef>
                <a:spcPts val="400"/>
              </a:spcBef>
              <a:spcAft>
                <a:spcPts val="400"/>
              </a:spcAft>
              <a:buNone/>
            </a:pPr>
            <a:r>
              <a:rPr lang="en-US" sz="1500" dirty="0">
                <a:solidFill>
                  <a:srgbClr val="222222"/>
                </a:solidFill>
              </a:rPr>
              <a:t>[16] Rezende, D. and Mohamed, S. Variational inference with normalizing flows. In International Conference on Machine Learning, 2015.</a:t>
            </a:r>
          </a:p>
          <a:p>
            <a:pPr marL="0" indent="0">
              <a:spcBef>
                <a:spcPts val="400"/>
              </a:spcBef>
              <a:spcAft>
                <a:spcPts val="400"/>
              </a:spcAft>
              <a:buNone/>
            </a:pPr>
            <a:r>
              <a:rPr lang="en-US" sz="1500" b="0" i="0" dirty="0">
                <a:solidFill>
                  <a:srgbClr val="222222"/>
                </a:solidFill>
                <a:effectLst/>
              </a:rPr>
              <a:t>[17] </a:t>
            </a:r>
            <a:r>
              <a:rPr lang="en-US" sz="1500" dirty="0"/>
              <a:t>Dupont, E., </a:t>
            </a:r>
            <a:r>
              <a:rPr lang="en-US" sz="1500" dirty="0" err="1"/>
              <a:t>Teh</a:t>
            </a:r>
            <a:r>
              <a:rPr lang="en-US" sz="1500" dirty="0"/>
              <a:t>, Y. W., and Doucet, A. Generative models as distributions of functions. In International Conference on Artificial Intelligence and Statistics, pp. 2989–3015. PMLR, 2022a.</a:t>
            </a:r>
            <a:endParaRPr lang="en-US" sz="1500" b="0" i="0" dirty="0">
              <a:solidFill>
                <a:srgbClr val="222222"/>
              </a:solidFill>
              <a:effectLst/>
            </a:endParaRPr>
          </a:p>
          <a:p>
            <a:pPr marL="0" indent="0">
              <a:spcBef>
                <a:spcPts val="400"/>
              </a:spcBef>
              <a:spcAft>
                <a:spcPts val="400"/>
              </a:spcAft>
              <a:buNone/>
            </a:pPr>
            <a:r>
              <a:rPr lang="en-US" sz="1500" b="0" i="0" dirty="0">
                <a:solidFill>
                  <a:srgbClr val="222222"/>
                </a:solidFill>
                <a:effectLst/>
              </a:rPr>
              <a:t>[18] Dupont, E., Kim, H., </a:t>
            </a:r>
            <a:r>
              <a:rPr lang="en-US" sz="1500" b="0" i="0" dirty="0" err="1">
                <a:solidFill>
                  <a:srgbClr val="222222"/>
                </a:solidFill>
                <a:effectLst/>
              </a:rPr>
              <a:t>Eslami</a:t>
            </a:r>
            <a:r>
              <a:rPr lang="en-US" sz="1500" b="0" i="0" dirty="0">
                <a:solidFill>
                  <a:srgbClr val="222222"/>
                </a:solidFill>
                <a:effectLst/>
              </a:rPr>
              <a:t>, S. A., Rezende, D. J., and Rosenbaum, D. From data to </a:t>
            </a:r>
            <a:r>
              <a:rPr lang="en-US" sz="1500" b="0" i="0" dirty="0" err="1">
                <a:solidFill>
                  <a:srgbClr val="222222"/>
                </a:solidFill>
                <a:effectLst/>
              </a:rPr>
              <a:t>functa</a:t>
            </a:r>
            <a:r>
              <a:rPr lang="en-US" sz="1500" b="0" i="0" dirty="0">
                <a:solidFill>
                  <a:srgbClr val="222222"/>
                </a:solidFill>
                <a:effectLst/>
              </a:rPr>
              <a:t>: Your data point is a function and you can treat it like one. In International Conference on Machine Learning, pp. 5694–5725. PMLR, 2022</a:t>
            </a:r>
          </a:p>
        </p:txBody>
      </p:sp>
      <p:sp>
        <p:nvSpPr>
          <p:cNvPr id="4" name="Slide Number Placeholder 3">
            <a:extLst>
              <a:ext uri="{FF2B5EF4-FFF2-40B4-BE49-F238E27FC236}">
                <a16:creationId xmlns:a16="http://schemas.microsoft.com/office/drawing/2014/main" id="{5D5ED51C-AA28-AC0A-6BE9-9C73EE275BB9}"/>
              </a:ext>
            </a:extLst>
          </p:cNvPr>
          <p:cNvSpPr>
            <a:spLocks noGrp="1"/>
          </p:cNvSpPr>
          <p:nvPr>
            <p:ph type="sldNum" sz="quarter" idx="12"/>
          </p:nvPr>
        </p:nvSpPr>
        <p:spPr/>
        <p:txBody>
          <a:bodyPr/>
          <a:lstStyle/>
          <a:p>
            <a:fld id="{EBDA654D-7A69-0D44-88C1-6C1907746E49}" type="slidenum">
              <a:rPr lang="en-US" smtClean="0"/>
              <a:pPr/>
              <a:t>21</a:t>
            </a:fld>
            <a:endParaRPr lang="en-US" dirty="0"/>
          </a:p>
        </p:txBody>
      </p:sp>
    </p:spTree>
    <p:extLst>
      <p:ext uri="{BB962C8B-B14F-4D97-AF65-F5344CB8AC3E}">
        <p14:creationId xmlns:p14="http://schemas.microsoft.com/office/powerpoint/2010/main" val="170848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with a head and colorful squares&#10;&#10;Description automatically generated">
            <a:extLst>
              <a:ext uri="{FF2B5EF4-FFF2-40B4-BE49-F238E27FC236}">
                <a16:creationId xmlns:a16="http://schemas.microsoft.com/office/drawing/2014/main" id="{04C18C0F-81BF-583F-E101-4822977AFBB6}"/>
              </a:ext>
            </a:extLst>
          </p:cNvPr>
          <p:cNvPicPr>
            <a:picLocks noChangeAspect="1"/>
          </p:cNvPicPr>
          <p:nvPr/>
        </p:nvPicPr>
        <p:blipFill>
          <a:blip r:embed="rId2"/>
          <a:stretch>
            <a:fillRect/>
          </a:stretch>
        </p:blipFill>
        <p:spPr>
          <a:xfrm>
            <a:off x="1226712" y="1647433"/>
            <a:ext cx="1274340" cy="1278002"/>
          </a:xfrm>
          <a:prstGeom prst="rect">
            <a:avLst/>
          </a:prstGeom>
        </p:spPr>
      </p:pic>
      <p:sp>
        <p:nvSpPr>
          <p:cNvPr id="6" name="Content Placeholder 2">
            <a:extLst>
              <a:ext uri="{FF2B5EF4-FFF2-40B4-BE49-F238E27FC236}">
                <a16:creationId xmlns:a16="http://schemas.microsoft.com/office/drawing/2014/main" id="{86A7696E-AF73-466C-EB77-3CC05E780346}"/>
              </a:ext>
            </a:extLst>
          </p:cNvPr>
          <p:cNvSpPr txBox="1">
            <a:spLocks/>
          </p:cNvSpPr>
          <p:nvPr/>
        </p:nvSpPr>
        <p:spPr>
          <a:xfrm>
            <a:off x="1457977" y="1256817"/>
            <a:ext cx="851845" cy="39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spcBef>
                <a:spcPts val="0"/>
              </a:spcBef>
              <a:spcAft>
                <a:spcPts val="0"/>
              </a:spcAft>
              <a:buNone/>
            </a:pPr>
            <a:r>
              <a:rPr lang="en-GB" sz="1600" dirty="0">
                <a:effectLst/>
              </a:rPr>
              <a:t>[Paper]</a:t>
            </a:r>
          </a:p>
        </p:txBody>
      </p:sp>
      <p:pic>
        <p:nvPicPr>
          <p:cNvPr id="7" name="Picture 6" descr="A qr code with a cat&#10;&#10;Description automatically generated">
            <a:extLst>
              <a:ext uri="{FF2B5EF4-FFF2-40B4-BE49-F238E27FC236}">
                <a16:creationId xmlns:a16="http://schemas.microsoft.com/office/drawing/2014/main" id="{A96B684F-89EF-3830-CD0A-1D983D653C81}"/>
              </a:ext>
            </a:extLst>
          </p:cNvPr>
          <p:cNvPicPr>
            <a:picLocks noChangeAspect="1"/>
          </p:cNvPicPr>
          <p:nvPr/>
        </p:nvPicPr>
        <p:blipFill>
          <a:blip r:embed="rId3"/>
          <a:stretch>
            <a:fillRect/>
          </a:stretch>
        </p:blipFill>
        <p:spPr>
          <a:xfrm>
            <a:off x="9856369" y="1647433"/>
            <a:ext cx="1278002" cy="1278002"/>
          </a:xfrm>
          <a:prstGeom prst="rect">
            <a:avLst/>
          </a:prstGeom>
        </p:spPr>
      </p:pic>
      <p:sp>
        <p:nvSpPr>
          <p:cNvPr id="8" name="Content Placeholder 2">
            <a:extLst>
              <a:ext uri="{FF2B5EF4-FFF2-40B4-BE49-F238E27FC236}">
                <a16:creationId xmlns:a16="http://schemas.microsoft.com/office/drawing/2014/main" id="{E8449E4B-C406-0FB7-AB1F-F78EC7E20660}"/>
              </a:ext>
            </a:extLst>
          </p:cNvPr>
          <p:cNvSpPr txBox="1">
            <a:spLocks/>
          </p:cNvSpPr>
          <p:nvPr/>
        </p:nvSpPr>
        <p:spPr>
          <a:xfrm>
            <a:off x="10069447" y="1253614"/>
            <a:ext cx="851845" cy="390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LM Roman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LM Roman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LM Roman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LM Roman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spcBef>
                <a:spcPts val="0"/>
              </a:spcBef>
              <a:spcAft>
                <a:spcPts val="0"/>
              </a:spcAft>
              <a:buNone/>
            </a:pPr>
            <a:r>
              <a:rPr lang="en-GB" sz="1600" dirty="0">
                <a:effectLst/>
              </a:rPr>
              <a:t>[Code]</a:t>
            </a:r>
          </a:p>
        </p:txBody>
      </p:sp>
      <p:sp>
        <p:nvSpPr>
          <p:cNvPr id="9" name="Title 1">
            <a:extLst>
              <a:ext uri="{FF2B5EF4-FFF2-40B4-BE49-F238E27FC236}">
                <a16:creationId xmlns:a16="http://schemas.microsoft.com/office/drawing/2014/main" id="{9B693809-02BC-449F-4AA7-6D11CEA73BF2}"/>
              </a:ext>
            </a:extLst>
          </p:cNvPr>
          <p:cNvSpPr>
            <a:spLocks noGrp="1"/>
          </p:cNvSpPr>
          <p:nvPr>
            <p:ph type="title"/>
          </p:nvPr>
        </p:nvSpPr>
        <p:spPr>
          <a:xfrm>
            <a:off x="4109782" y="1283110"/>
            <a:ext cx="3946627" cy="911608"/>
          </a:xfrm>
        </p:spPr>
        <p:txBody>
          <a:bodyPr>
            <a:normAutofit fontScale="90000"/>
          </a:bodyPr>
          <a:lstStyle/>
          <a:p>
            <a:pPr algn="ctr"/>
            <a:r>
              <a:rPr lang="en-US" b="1" dirty="0">
                <a:latin typeface="+mn-lt"/>
              </a:rPr>
              <a:t>Thank you!</a:t>
            </a:r>
          </a:p>
        </p:txBody>
      </p:sp>
    </p:spTree>
    <p:extLst>
      <p:ext uri="{BB962C8B-B14F-4D97-AF65-F5344CB8AC3E}">
        <p14:creationId xmlns:p14="http://schemas.microsoft.com/office/powerpoint/2010/main" val="126437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1634E5-DB15-7954-270E-118B2F7DF3EA}"/>
              </a:ext>
            </a:extLst>
          </p:cNvPr>
          <p:cNvSpPr>
            <a:spLocks noGrp="1"/>
          </p:cNvSpPr>
          <p:nvPr>
            <p:ph type="body" idx="2"/>
          </p:nvPr>
        </p:nvSpPr>
        <p:spPr/>
        <p:txBody>
          <a:bodyPr/>
          <a:lstStyle/>
          <a:p>
            <a:r>
              <a:rPr lang="en-GB" dirty="0"/>
              <a:t>Latent Variable Models</a:t>
            </a:r>
            <a:endParaRPr lang="en-US" dirty="0"/>
          </a:p>
          <a:p>
            <a:endParaRPr lang="en-US" dirty="0"/>
          </a:p>
        </p:txBody>
      </p:sp>
      <p:sp>
        <p:nvSpPr>
          <p:cNvPr id="4" name="Slide Number Placeholder 3">
            <a:extLst>
              <a:ext uri="{FF2B5EF4-FFF2-40B4-BE49-F238E27FC236}">
                <a16:creationId xmlns:a16="http://schemas.microsoft.com/office/drawing/2014/main" id="{29045CB7-7AF1-B658-75E0-B0C52D1CA8A0}"/>
              </a:ext>
            </a:extLst>
          </p:cNvPr>
          <p:cNvSpPr>
            <a:spLocks noGrp="1"/>
          </p:cNvSpPr>
          <p:nvPr>
            <p:ph type="sldNum" idx="12"/>
          </p:nvPr>
        </p:nvSpPr>
        <p:spPr/>
        <p:txBody>
          <a:bodyPr/>
          <a:lstStyle/>
          <a:p>
            <a:fld id="{00000000-1234-1234-1234-123412341234}" type="slidenum">
              <a:rPr lang="en" smtClean="0"/>
              <a:pPr/>
              <a:t>23</a:t>
            </a:fld>
            <a:endParaRPr lang="en"/>
          </a:p>
        </p:txBody>
      </p:sp>
      <mc:AlternateContent xmlns:mc="http://schemas.openxmlformats.org/markup-compatibility/2006" xmlns:a14="http://schemas.microsoft.com/office/drawing/2010/main">
        <mc:Choice Requires="a14">
          <p:sp>
            <p:nvSpPr>
              <p:cNvPr id="5" name="Data: x ~ p*(x) (No labels!)…">
                <a:extLst>
                  <a:ext uri="{FF2B5EF4-FFF2-40B4-BE49-F238E27FC236}">
                    <a16:creationId xmlns:a16="http://schemas.microsoft.com/office/drawing/2014/main" id="{F512D7A6-A6EA-5018-9210-E30F01EBCF98}"/>
                  </a:ext>
                </a:extLst>
              </p:cNvPr>
              <p:cNvSpPr txBox="1">
                <a:spLocks noGrp="1"/>
              </p:cNvSpPr>
              <p:nvPr>
                <p:ph type="body" sz="half" idx="1"/>
              </p:nvPr>
            </p:nvSpPr>
            <p:spPr>
              <a:xfrm>
                <a:off x="254000" y="1142244"/>
                <a:ext cx="11684000" cy="3191977"/>
              </a:xfrm>
              <a:prstGeom prst="rect">
                <a:avLst/>
              </a:prstGeom>
            </p:spPr>
            <p:txBody>
              <a:bodyPr/>
              <a:lstStyle/>
              <a:p>
                <a:r>
                  <a:rPr dirty="0"/>
                  <a:t>Data: x ~ p*(x) (No labels!)</a:t>
                </a:r>
              </a:p>
              <a:p>
                <a:r>
                  <a:rPr dirty="0"/>
                  <a:t>Goal: Learn a model </a:t>
                </a:r>
                <a14:m>
                  <m:oMath xmlns:m="http://schemas.openxmlformats.org/officeDocument/2006/math">
                    <m:sSub>
                      <m:sSubPr>
                        <m:ctrlPr>
                          <a:rPr i="1">
                            <a:solidFill>
                              <a:srgbClr val="000000"/>
                            </a:solidFill>
                            <a:latin typeface="Cambria Math" panose="02040503050406030204" pitchFamily="18" charset="0"/>
                          </a:rPr>
                        </m:ctrlPr>
                      </m:sSubPr>
                      <m:e>
                        <m:r>
                          <a:rPr i="1">
                            <a:solidFill>
                              <a:srgbClr val="000000"/>
                            </a:solidFill>
                            <a:latin typeface="Cambria Math" panose="02040503050406030204" pitchFamily="18" charset="0"/>
                          </a:rPr>
                          <m:t>𝑝</m:t>
                        </m:r>
                      </m:e>
                      <m:sub>
                        <m:r>
                          <a:rPr i="1">
                            <a:solidFill>
                              <a:srgbClr val="000000"/>
                            </a:solidFill>
                            <a:latin typeface="Cambria Math" panose="02040503050406030204" pitchFamily="18" charset="0"/>
                          </a:rPr>
                          <m:t>𝜃</m:t>
                        </m:r>
                      </m:sub>
                    </m:sSub>
                    <m:r>
                      <a:rPr i="1">
                        <a:solidFill>
                          <a:srgbClr val="000000"/>
                        </a:solidFill>
                        <a:latin typeface="Cambria Math" panose="02040503050406030204" pitchFamily="18" charset="0"/>
                      </a:rPr>
                      <m:t>(</m:t>
                    </m:r>
                    <m:r>
                      <a:rPr i="1">
                        <a:solidFill>
                          <a:srgbClr val="000000"/>
                        </a:solidFill>
                        <a:latin typeface="Cambria Math" panose="02040503050406030204" pitchFamily="18" charset="0"/>
                      </a:rPr>
                      <m:t>𝐱</m:t>
                    </m:r>
                    <m:r>
                      <a:rPr i="1">
                        <a:solidFill>
                          <a:srgbClr val="000000"/>
                        </a:solidFill>
                        <a:latin typeface="Cambria Math" panose="02040503050406030204" pitchFamily="18" charset="0"/>
                      </a:rPr>
                      <m:t>)</m:t>
                    </m:r>
                  </m:oMath>
                </a14:m>
                <a:r>
                  <a:rPr dirty="0"/>
                  <a:t> that represents p*(x)</a:t>
                </a:r>
              </a:p>
              <a:p>
                <a:r>
                  <a:rPr dirty="0"/>
                  <a:t>Generate new data, uncover hidden variables, estimate density of data points (outlier detection)</a:t>
                </a:r>
              </a:p>
            </p:txBody>
          </p:sp>
        </mc:Choice>
        <mc:Fallback xmlns="">
          <p:sp>
            <p:nvSpPr>
              <p:cNvPr id="5" name="Data: x ~ p*(x) (No labels!)…">
                <a:extLst>
                  <a:ext uri="{FF2B5EF4-FFF2-40B4-BE49-F238E27FC236}">
                    <a16:creationId xmlns:a16="http://schemas.microsoft.com/office/drawing/2014/main" id="{F512D7A6-A6EA-5018-9210-E30F01EBCF98}"/>
                  </a:ext>
                </a:extLst>
              </p:cNvPr>
              <p:cNvSpPr txBox="1">
                <a:spLocks noGrp="1" noRot="1" noChangeAspect="1" noMove="1" noResize="1" noEditPoints="1" noAdjustHandles="1" noChangeArrowheads="1" noChangeShapeType="1" noTextEdit="1"/>
              </p:cNvSpPr>
              <p:nvPr>
                <p:ph type="body" sz="half" idx="1"/>
              </p:nvPr>
            </p:nvSpPr>
            <p:spPr>
              <a:xfrm>
                <a:off x="254000" y="1142244"/>
                <a:ext cx="11684000" cy="3191977"/>
              </a:xfrm>
              <a:prstGeom prst="rect">
                <a:avLst/>
              </a:prstGeom>
              <a:blipFill>
                <a:blip r:embed="rId3"/>
                <a:stretch>
                  <a:fillRect r="-435"/>
                </a:stretch>
              </a:blipFill>
            </p:spPr>
            <p:txBody>
              <a:bodyPr/>
              <a:lstStyle/>
              <a:p>
                <a:r>
                  <a:rPr lang="en-US">
                    <a:noFill/>
                  </a:rPr>
                  <a:t> </a:t>
                </a:r>
              </a:p>
            </p:txBody>
          </p:sp>
        </mc:Fallback>
      </mc:AlternateContent>
      <p:grpSp>
        <p:nvGrpSpPr>
          <p:cNvPr id="6" name="Group">
            <a:extLst>
              <a:ext uri="{FF2B5EF4-FFF2-40B4-BE49-F238E27FC236}">
                <a16:creationId xmlns:a16="http://schemas.microsoft.com/office/drawing/2014/main" id="{4C95D9A8-87B1-05D7-8FF5-C153227E1990}"/>
              </a:ext>
            </a:extLst>
          </p:cNvPr>
          <p:cNvGrpSpPr/>
          <p:nvPr/>
        </p:nvGrpSpPr>
        <p:grpSpPr>
          <a:xfrm>
            <a:off x="4159975" y="3140710"/>
            <a:ext cx="3763939" cy="704611"/>
            <a:chOff x="-1" y="-1692728"/>
            <a:chExt cx="2822953" cy="528457"/>
          </a:xfrm>
        </p:grpSpPr>
        <mc:AlternateContent xmlns:mc="http://schemas.openxmlformats.org/markup-compatibility/2006" xmlns:a14="http://schemas.microsoft.com/office/drawing/2010/main">
          <mc:Choice Requires="a14">
            <p:sp>
              <p:nvSpPr>
                <p:cNvPr id="7" name="Equation">
                  <a:extLst>
                    <a:ext uri="{FF2B5EF4-FFF2-40B4-BE49-F238E27FC236}">
                      <a16:creationId xmlns:a16="http://schemas.microsoft.com/office/drawing/2014/main" id="{3BE61280-6E0A-5A09-0FA0-43A5A549A414}"/>
                    </a:ext>
                  </a:extLst>
                </p:cNvPr>
                <p:cNvSpPr txBox="1"/>
                <p:nvPr/>
              </p:nvSpPr>
              <p:spPr>
                <a:xfrm>
                  <a:off x="337801" y="-1692728"/>
                  <a:ext cx="2485151" cy="47700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4133" i="1">
                                <a:solidFill>
                                  <a:srgbClr val="000000"/>
                                </a:solidFill>
                                <a:latin typeface="Cambria Math" panose="02040503050406030204" pitchFamily="18" charset="0"/>
                              </a:rPr>
                            </m:ctrlPr>
                          </m:sSubPr>
                          <m:e>
                            <m:r>
                              <a:rPr sz="4133" i="1">
                                <a:solidFill>
                                  <a:srgbClr val="000000"/>
                                </a:solidFill>
                                <a:latin typeface="Cambria Math" panose="02040503050406030204" pitchFamily="18" charset="0"/>
                              </a:rPr>
                              <m:t>𝑝</m:t>
                            </m:r>
                          </m:e>
                          <m:sub>
                            <m:r>
                              <a:rPr sz="4133" i="1">
                                <a:solidFill>
                                  <a:srgbClr val="000000"/>
                                </a:solidFill>
                                <a:latin typeface="Cambria Math" panose="02040503050406030204" pitchFamily="18" charset="0"/>
                              </a:rPr>
                              <m:t>𝜃</m:t>
                            </m:r>
                          </m:sub>
                        </m:sSub>
                        <m:r>
                          <a:rPr sz="4133" i="1">
                            <a:solidFill>
                              <a:srgbClr val="000000"/>
                            </a:solidFill>
                            <a:latin typeface="Cambria Math" panose="02040503050406030204" pitchFamily="18" charset="0"/>
                          </a:rPr>
                          <m:t>(</m:t>
                        </m:r>
                        <m:r>
                          <a:rPr sz="4133" i="1">
                            <a:solidFill>
                              <a:srgbClr val="000000"/>
                            </a:solidFill>
                            <a:latin typeface="Cambria Math" panose="02040503050406030204" pitchFamily="18" charset="0"/>
                          </a:rPr>
                          <m:t>𝐱</m:t>
                        </m:r>
                        <m:r>
                          <a:rPr sz="4133" i="1">
                            <a:solidFill>
                              <a:srgbClr val="000000"/>
                            </a:solidFill>
                            <a:latin typeface="Cambria Math" panose="02040503050406030204" pitchFamily="18" charset="0"/>
                          </a:rPr>
                          <m:t>)≈</m:t>
                        </m:r>
                        <m:sSup>
                          <m:sSupPr>
                            <m:ctrlPr>
                              <a:rPr sz="4133" i="1">
                                <a:solidFill>
                                  <a:srgbClr val="000000"/>
                                </a:solidFill>
                                <a:latin typeface="Cambria Math" panose="02040503050406030204" pitchFamily="18" charset="0"/>
                              </a:rPr>
                            </m:ctrlPr>
                          </m:sSupPr>
                          <m:e>
                            <m:r>
                              <a:rPr sz="4133" i="1">
                                <a:solidFill>
                                  <a:srgbClr val="000000"/>
                                </a:solidFill>
                                <a:latin typeface="Cambria Math" panose="02040503050406030204" pitchFamily="18" charset="0"/>
                              </a:rPr>
                              <m:t>𝑝</m:t>
                            </m:r>
                          </m:e>
                          <m:sup>
                            <m:r>
                              <a:rPr sz="4133" i="1">
                                <a:solidFill>
                                  <a:srgbClr val="000000"/>
                                </a:solidFill>
                                <a:latin typeface="Cambria Math" panose="02040503050406030204" pitchFamily="18" charset="0"/>
                              </a:rPr>
                              <m:t>∗</m:t>
                            </m:r>
                          </m:sup>
                        </m:sSup>
                        <m:r>
                          <a:rPr sz="4133" i="1">
                            <a:solidFill>
                              <a:srgbClr val="000000"/>
                            </a:solidFill>
                            <a:latin typeface="Cambria Math" panose="02040503050406030204" pitchFamily="18" charset="0"/>
                          </a:rPr>
                          <m:t>(</m:t>
                        </m:r>
                        <m:r>
                          <a:rPr sz="4133" i="1">
                            <a:solidFill>
                              <a:srgbClr val="000000"/>
                            </a:solidFill>
                            <a:latin typeface="Cambria Math" panose="02040503050406030204" pitchFamily="18" charset="0"/>
                          </a:rPr>
                          <m:t>𝐱</m:t>
                        </m:r>
                        <m:r>
                          <a:rPr sz="4133" i="1">
                            <a:solidFill>
                              <a:srgbClr val="000000"/>
                            </a:solidFill>
                            <a:latin typeface="Cambria Math" panose="02040503050406030204" pitchFamily="18" charset="0"/>
                          </a:rPr>
                          <m:t>)</m:t>
                        </m:r>
                      </m:oMath>
                    </m:oMathPara>
                  </a14:m>
                  <a:endParaRPr sz="4133" dirty="0"/>
                </a:p>
              </p:txBody>
            </p:sp>
          </mc:Choice>
          <mc:Fallback xmlns="">
            <p:sp>
              <p:nvSpPr>
                <p:cNvPr id="7" name="Equation">
                  <a:extLst>
                    <a:ext uri="{FF2B5EF4-FFF2-40B4-BE49-F238E27FC236}">
                      <a16:creationId xmlns:a16="http://schemas.microsoft.com/office/drawing/2014/main" id="{3BE61280-6E0A-5A09-0FA0-43A5A549A414}"/>
                    </a:ext>
                  </a:extLst>
                </p:cNvPr>
                <p:cNvSpPr txBox="1">
                  <a:spLocks noRot="1" noChangeAspect="1" noMove="1" noResize="1" noEditPoints="1" noAdjustHandles="1" noChangeArrowheads="1" noChangeShapeType="1" noTextEdit="1"/>
                </p:cNvSpPr>
                <p:nvPr/>
              </p:nvSpPr>
              <p:spPr>
                <a:xfrm>
                  <a:off x="337801" y="-1692728"/>
                  <a:ext cx="2485151" cy="477005"/>
                </a:xfrm>
                <a:prstGeom prst="rect">
                  <a:avLst/>
                </a:prstGeom>
                <a:blipFill>
                  <a:blip r:embed="rId4"/>
                  <a:stretch>
                    <a:fillRect l="-3053" r="-5344" b="-33333"/>
                  </a:stretch>
                </a:blipFill>
                <a:ln w="12700" cap="flat">
                  <a:noFill/>
                  <a:miter lim="400000"/>
                </a:ln>
                <a:effectLst/>
              </p:spPr>
              <p:txBody>
                <a:bodyPr/>
                <a:lstStyle/>
                <a:p>
                  <a:r>
                    <a:rPr lang="en-US">
                      <a:noFill/>
                    </a:rPr>
                    <a:t> </a:t>
                  </a:r>
                </a:p>
              </p:txBody>
            </p:sp>
          </mc:Fallback>
        </mc:AlternateContent>
        <p:sp>
          <p:nvSpPr>
            <p:cNvPr id="8" name="Rectangle">
              <a:extLst>
                <a:ext uri="{FF2B5EF4-FFF2-40B4-BE49-F238E27FC236}">
                  <a16:creationId xmlns:a16="http://schemas.microsoft.com/office/drawing/2014/main" id="{0E68B388-82EA-9F23-3642-214C60535BD7}"/>
                </a:ext>
              </a:extLst>
            </p:cNvPr>
            <p:cNvSpPr/>
            <p:nvPr/>
          </p:nvSpPr>
          <p:spPr>
            <a:xfrm>
              <a:off x="-1" y="-1689824"/>
              <a:ext cx="2807184" cy="525553"/>
            </a:xfrm>
            <a:prstGeom prst="rect">
              <a:avLst/>
            </a:prstGeom>
            <a:noFill/>
            <a:ln w="25400" cap="flat">
              <a:solidFill>
                <a:srgbClr val="BA0200"/>
              </a:solidFill>
              <a:prstDash val="sysDot"/>
              <a:miter lim="400000"/>
            </a:ln>
            <a:effectLst/>
          </p:spPr>
          <p:txBody>
            <a:bodyPr wrap="square" lIns="0" tIns="0" rIns="0" bIns="0" numCol="1" anchor="t">
              <a:noAutofit/>
            </a:bodyPr>
            <a:lstStyle/>
            <a:p>
              <a:endParaRPr sz="2400"/>
            </a:p>
          </p:txBody>
        </p:sp>
      </p:grpSp>
      <mc:AlternateContent xmlns:mc="http://schemas.openxmlformats.org/markup-compatibility/2006" xmlns:a14="http://schemas.microsoft.com/office/drawing/2010/main">
        <mc:Choice Requires="a14">
          <p:sp>
            <p:nvSpPr>
              <p:cNvPr id="9" name="The marginal distribution   can be very complex depending on your task.">
                <a:extLst>
                  <a:ext uri="{FF2B5EF4-FFF2-40B4-BE49-F238E27FC236}">
                    <a16:creationId xmlns:a16="http://schemas.microsoft.com/office/drawing/2014/main" id="{587F2889-FA77-E5C6-3DEE-44DF2C35DFFC}"/>
                  </a:ext>
                </a:extLst>
              </p:cNvPr>
              <p:cNvSpPr txBox="1"/>
              <p:nvPr/>
            </p:nvSpPr>
            <p:spPr>
              <a:xfrm>
                <a:off x="448141" y="4334221"/>
                <a:ext cx="10289163" cy="40299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0" tIns="0" rIns="0" bIns="0">
                <a:spAutoFit/>
              </a:bodyPr>
              <a:lstStyle/>
              <a:p>
                <a:pPr marL="84665">
                  <a:lnSpc>
                    <a:spcPct val="115000"/>
                  </a:lnSpc>
                  <a:spcBef>
                    <a:spcPts val="800"/>
                  </a:spcBef>
                  <a:buClr>
                    <a:srgbClr val="000000"/>
                  </a:buClr>
                  <a:buSzPts val="2600"/>
                  <a:defRPr sz="2600">
                    <a:latin typeface="Open Sans"/>
                    <a:ea typeface="Open Sans"/>
                    <a:cs typeface="Open Sans"/>
                    <a:sym typeface="Open Sans"/>
                  </a:defRPr>
                </a:pPr>
                <a:r>
                  <a:rPr sz="2400" dirty="0">
                    <a:latin typeface="Quattrocento Sans" panose="020B0502050000020003" pitchFamily="34" charset="0"/>
                  </a:rPr>
                  <a:t>The marginal distribution </a:t>
                </a:r>
                <a14:m>
                  <m:oMath xmlns:m="http://schemas.openxmlformats.org/officeDocument/2006/math">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𝑝</m:t>
                        </m:r>
                      </m:e>
                      <m:sub>
                        <m:r>
                          <a:rPr sz="2400" i="1">
                            <a:solidFill>
                              <a:srgbClr val="000000"/>
                            </a:solidFill>
                            <a:latin typeface="Cambria Math" panose="02040503050406030204" pitchFamily="18" charset="0"/>
                          </a:rPr>
                          <m:t>𝜃</m:t>
                        </m:r>
                      </m:sub>
                    </m:sSub>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𝐱</m:t>
                    </m:r>
                    <m:r>
                      <a:rPr sz="2400" i="1">
                        <a:solidFill>
                          <a:srgbClr val="000000"/>
                        </a:solidFill>
                        <a:latin typeface="Cambria Math" panose="02040503050406030204" pitchFamily="18" charset="0"/>
                      </a:rPr>
                      <m:t>)</m:t>
                    </m:r>
                  </m:oMath>
                </a14:m>
                <a:r>
                  <a:rPr sz="2400" dirty="0">
                    <a:latin typeface="Quattrocento Sans" panose="020B0502050000020003" pitchFamily="34" charset="0"/>
                  </a:rPr>
                  <a:t> can be very complex depending on your task.</a:t>
                </a:r>
              </a:p>
            </p:txBody>
          </p:sp>
        </mc:Choice>
        <mc:Fallback xmlns="">
          <p:sp>
            <p:nvSpPr>
              <p:cNvPr id="9" name="The marginal distribution   can be very complex depending on your task.">
                <a:extLst>
                  <a:ext uri="{FF2B5EF4-FFF2-40B4-BE49-F238E27FC236}">
                    <a16:creationId xmlns:a16="http://schemas.microsoft.com/office/drawing/2014/main" id="{587F2889-FA77-E5C6-3DEE-44DF2C35DFFC}"/>
                  </a:ext>
                </a:extLst>
              </p:cNvPr>
              <p:cNvSpPr txBox="1">
                <a:spLocks noRot="1" noChangeAspect="1" noMove="1" noResize="1" noEditPoints="1" noAdjustHandles="1" noChangeArrowheads="1" noChangeShapeType="1" noTextEdit="1"/>
              </p:cNvSpPr>
              <p:nvPr/>
            </p:nvSpPr>
            <p:spPr>
              <a:xfrm>
                <a:off x="448141" y="4334221"/>
                <a:ext cx="10289163" cy="402995"/>
              </a:xfrm>
              <a:prstGeom prst="rect">
                <a:avLst/>
              </a:prstGeom>
              <a:blipFill>
                <a:blip r:embed="rId5"/>
                <a:stretch>
                  <a:fillRect l="-986" t="-15625" r="-863" b="-46875"/>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7849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37B77C-FFC4-12C2-BC54-77BF608D40C4}"/>
              </a:ext>
            </a:extLst>
          </p:cNvPr>
          <p:cNvSpPr>
            <a:spLocks noGrp="1"/>
          </p:cNvSpPr>
          <p:nvPr>
            <p:ph type="body" idx="1"/>
          </p:nvPr>
        </p:nvSpPr>
        <p:spPr/>
        <p:txBody>
          <a:bodyPr/>
          <a:lstStyle/>
          <a:p>
            <a:r>
              <a:rPr lang="en-GB" dirty="0"/>
              <a:t>Latent Variable Models</a:t>
            </a:r>
            <a:endParaRPr lang="en-US" dirty="0"/>
          </a:p>
        </p:txBody>
      </p:sp>
      <p:sp>
        <p:nvSpPr>
          <p:cNvPr id="179"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180"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mc:AlternateContent xmlns:mc="http://schemas.openxmlformats.org/markup-compatibility/2006" xmlns:a14="http://schemas.microsoft.com/office/drawing/2010/main">
        <mc:Choice Requires="a14">
          <p:sp>
            <p:nvSpPr>
              <p:cNvPr id="181" name="Assume: the marginal distribution   is complex.…"/>
              <p:cNvSpPr txBox="1"/>
              <p:nvPr/>
            </p:nvSpPr>
            <p:spPr>
              <a:xfrm>
                <a:off x="1777017" y="1562599"/>
                <a:ext cx="8763001" cy="380900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normAutofit/>
              </a:bodyPr>
              <a:lstStyle/>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sz="2400" dirty="0">
                    <a:latin typeface="Quattrocento Sans" panose="020B0502050000020003" pitchFamily="34" charset="0"/>
                  </a:rPr>
                  <a:t>Assume: the marginal distribution </a:t>
                </a:r>
                <a14:m>
                  <m:oMath xmlns:m="http://schemas.openxmlformats.org/officeDocument/2006/math">
                    <m:sSub>
                      <m:sSubPr>
                        <m:ctrlPr>
                          <a:rPr sz="2400" i="1">
                            <a:latin typeface="Cambria Math" panose="02040503050406030204" pitchFamily="18" charset="0"/>
                          </a:rPr>
                        </m:ctrlPr>
                      </m:sSubPr>
                      <m:e>
                        <m:r>
                          <a:rPr sz="2400" i="1">
                            <a:latin typeface="Cambria Math" panose="02040503050406030204" pitchFamily="18" charset="0"/>
                          </a:rPr>
                          <m:t>𝑝</m:t>
                        </m:r>
                      </m:e>
                      <m:sub>
                        <m:r>
                          <a:rPr sz="2400" i="1">
                            <a:latin typeface="Cambria Math" panose="02040503050406030204" pitchFamily="18" charset="0"/>
                          </a:rPr>
                          <m:t>𝜃</m:t>
                        </m:r>
                      </m:sub>
                    </m:sSub>
                    <m:r>
                      <a:rPr sz="2400" i="1">
                        <a:latin typeface="Cambria Math" panose="02040503050406030204" pitchFamily="18" charset="0"/>
                      </a:rPr>
                      <m:t>(</m:t>
                    </m:r>
                    <m:r>
                      <a:rPr sz="2400" i="1">
                        <a:latin typeface="Cambria Math" panose="02040503050406030204" pitchFamily="18" charset="0"/>
                      </a:rPr>
                      <m:t>𝐱</m:t>
                    </m:r>
                    <m:r>
                      <a:rPr sz="2400" i="1">
                        <a:latin typeface="Cambria Math" panose="02040503050406030204" pitchFamily="18" charset="0"/>
                      </a:rPr>
                      <m:t>)</m:t>
                    </m:r>
                  </m:oMath>
                </a14:m>
                <a:r>
                  <a:rPr sz="2400" dirty="0">
                    <a:latin typeface="Quattrocento Sans" panose="020B0502050000020003" pitchFamily="34" charset="0"/>
                  </a:rPr>
                  <a:t> is complex.</a:t>
                </a:r>
              </a:p>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sz="2400" dirty="0">
                    <a:latin typeface="Quattrocento Sans" panose="020B0502050000020003" pitchFamily="34" charset="0"/>
                  </a:rPr>
                  <a:t>Solution: learn </a:t>
                </a:r>
                <a14:m>
                  <m:oMath xmlns:m="http://schemas.openxmlformats.org/officeDocument/2006/math">
                    <m:sSub>
                      <m:sSubPr>
                        <m:ctrlPr>
                          <a:rPr sz="2400" i="1">
                            <a:latin typeface="Cambria Math" panose="02040503050406030204" pitchFamily="18" charset="0"/>
                          </a:rPr>
                        </m:ctrlPr>
                      </m:sSubPr>
                      <m:e>
                        <m:r>
                          <a:rPr sz="2400" i="1">
                            <a:latin typeface="Cambria Math" panose="02040503050406030204" pitchFamily="18" charset="0"/>
                          </a:rPr>
                          <m:t>𝑝</m:t>
                        </m:r>
                      </m:e>
                      <m:sub>
                        <m:r>
                          <a:rPr sz="2400" i="1">
                            <a:latin typeface="Cambria Math" panose="02040503050406030204" pitchFamily="18" charset="0"/>
                          </a:rPr>
                          <m:t>𝜃</m:t>
                        </m:r>
                      </m:sub>
                    </m:sSub>
                    <m:r>
                      <a:rPr sz="2400" i="1">
                        <a:latin typeface="Cambria Math" panose="02040503050406030204" pitchFamily="18" charset="0"/>
                      </a:rPr>
                      <m:t>(</m:t>
                    </m:r>
                    <m:r>
                      <a:rPr sz="2400" i="1">
                        <a:latin typeface="Cambria Math" panose="02040503050406030204" pitchFamily="18" charset="0"/>
                      </a:rPr>
                      <m:t>𝐱</m:t>
                    </m:r>
                    <m:r>
                      <a:rPr sz="2400" i="1">
                        <a:latin typeface="Cambria Math" panose="02040503050406030204" pitchFamily="18" charset="0"/>
                      </a:rPr>
                      <m:t>)</m:t>
                    </m:r>
                  </m:oMath>
                </a14:m>
                <a:r>
                  <a:rPr sz="2400" dirty="0">
                    <a:latin typeface="Quattrocento Sans" panose="020B0502050000020003" pitchFamily="34" charset="0"/>
                  </a:rPr>
                  <a:t> by product of simpler distributions.</a:t>
                </a:r>
              </a:p>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sz="2400" dirty="0">
                    <a:latin typeface="Quattrocento Sans" panose="020B0502050000020003" pitchFamily="34" charset="0"/>
                  </a:rPr>
                  <a:t>Latent variable models propose learning a joint distribution over the observed variables (x) and the latent variables (z). </a:t>
                </a:r>
              </a:p>
            </p:txBody>
          </p:sp>
        </mc:Choice>
        <mc:Fallback xmlns="">
          <p:sp>
            <p:nvSpPr>
              <p:cNvPr id="181" name="Assume: the marginal distribution   is complex.…"/>
              <p:cNvSpPr txBox="1">
                <a:spLocks noRot="1" noChangeAspect="1" noMove="1" noResize="1" noEditPoints="1" noAdjustHandles="1" noChangeArrowheads="1" noChangeShapeType="1" noTextEdit="1"/>
              </p:cNvSpPr>
              <p:nvPr/>
            </p:nvSpPr>
            <p:spPr>
              <a:xfrm>
                <a:off x="1777017" y="1562599"/>
                <a:ext cx="8763001" cy="3809003"/>
              </a:xfrm>
              <a:prstGeom prst="rect">
                <a:avLst/>
              </a:prstGeom>
              <a:blipFill>
                <a:blip r:embed="rId3"/>
                <a:stretch>
                  <a:fillRect l="-290" r="-1159"/>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Equation"/>
              <p:cNvSpPr txBox="1"/>
              <p:nvPr/>
            </p:nvSpPr>
            <p:spPr>
              <a:xfrm>
                <a:off x="3735053" y="3579039"/>
                <a:ext cx="5006820" cy="553998"/>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600" i="1">
                              <a:latin typeface="Cambria Math" panose="02040503050406030204" pitchFamily="18" charset="0"/>
                            </a:rPr>
                          </m:ctrlPr>
                        </m:sSubPr>
                        <m:e>
                          <m:r>
                            <a:rPr sz="3600" i="1">
                              <a:latin typeface="Cambria Math" panose="02040503050406030204" pitchFamily="18" charset="0"/>
                            </a:rPr>
                            <m:t>𝑝</m:t>
                          </m:r>
                        </m:e>
                        <m:sub>
                          <m:r>
                            <a:rPr sz="3600" i="1">
                              <a:latin typeface="Cambria Math" panose="02040503050406030204" pitchFamily="18" charset="0"/>
                            </a:rPr>
                            <m:t>𝜽</m:t>
                          </m:r>
                        </m:sub>
                      </m:sSub>
                      <m:r>
                        <a:rPr sz="3600" i="1">
                          <a:latin typeface="Cambria Math" panose="02040503050406030204" pitchFamily="18" charset="0"/>
                        </a:rPr>
                        <m:t>(</m:t>
                      </m:r>
                      <m:r>
                        <a:rPr sz="3600" i="1">
                          <a:latin typeface="Cambria Math" panose="02040503050406030204" pitchFamily="18" charset="0"/>
                        </a:rPr>
                        <m:t>𝐱</m:t>
                      </m:r>
                      <m:r>
                        <a:rPr sz="3600" i="1">
                          <a:latin typeface="Cambria Math" panose="02040503050406030204" pitchFamily="18" charset="0"/>
                        </a:rPr>
                        <m:t>,</m:t>
                      </m:r>
                      <m:r>
                        <a:rPr sz="3600" i="1">
                          <a:latin typeface="Cambria Math" panose="02040503050406030204" pitchFamily="18" charset="0"/>
                        </a:rPr>
                        <m:t>𝐳</m:t>
                      </m:r>
                      <m:r>
                        <a:rPr sz="3600" i="1">
                          <a:latin typeface="Cambria Math" panose="02040503050406030204" pitchFamily="18" charset="0"/>
                        </a:rPr>
                        <m:t>)=</m:t>
                      </m:r>
                      <m:sSub>
                        <m:sSubPr>
                          <m:ctrlPr>
                            <a:rPr sz="3600" i="1">
                              <a:latin typeface="Cambria Math" panose="02040503050406030204" pitchFamily="18" charset="0"/>
                            </a:rPr>
                          </m:ctrlPr>
                        </m:sSubPr>
                        <m:e>
                          <m:r>
                            <a:rPr sz="3600" i="1">
                              <a:latin typeface="Cambria Math" panose="02040503050406030204" pitchFamily="18" charset="0"/>
                            </a:rPr>
                            <m:t>𝑝</m:t>
                          </m:r>
                        </m:e>
                        <m:sub>
                          <m:r>
                            <a:rPr sz="3600" i="1">
                              <a:latin typeface="Cambria Math" panose="02040503050406030204" pitchFamily="18" charset="0"/>
                            </a:rPr>
                            <m:t>𝜽</m:t>
                          </m:r>
                        </m:sub>
                      </m:sSub>
                      <m:r>
                        <a:rPr sz="3600" i="1">
                          <a:latin typeface="Cambria Math" panose="02040503050406030204" pitchFamily="18" charset="0"/>
                        </a:rPr>
                        <m:t>(</m:t>
                      </m:r>
                      <m:r>
                        <a:rPr sz="3600" i="1">
                          <a:latin typeface="Cambria Math" panose="02040503050406030204" pitchFamily="18" charset="0"/>
                        </a:rPr>
                        <m:t>𝐳</m:t>
                      </m:r>
                      <m:r>
                        <a:rPr sz="3600" i="1">
                          <a:latin typeface="Cambria Math" panose="02040503050406030204" pitchFamily="18" charset="0"/>
                        </a:rPr>
                        <m:t>)</m:t>
                      </m:r>
                      <m:sSub>
                        <m:sSubPr>
                          <m:ctrlPr>
                            <a:rPr sz="3600" i="1">
                              <a:latin typeface="Cambria Math" panose="02040503050406030204" pitchFamily="18" charset="0"/>
                            </a:rPr>
                          </m:ctrlPr>
                        </m:sSubPr>
                        <m:e>
                          <m:r>
                            <a:rPr sz="3600" i="1">
                              <a:latin typeface="Cambria Math" panose="02040503050406030204" pitchFamily="18" charset="0"/>
                            </a:rPr>
                            <m:t>𝑝</m:t>
                          </m:r>
                        </m:e>
                        <m:sub>
                          <m:r>
                            <a:rPr sz="3600" i="1">
                              <a:latin typeface="Cambria Math" panose="02040503050406030204" pitchFamily="18" charset="0"/>
                            </a:rPr>
                            <m:t>𝜽</m:t>
                          </m:r>
                        </m:sub>
                      </m:sSub>
                      <m:r>
                        <a:rPr sz="3600" i="1">
                          <a:latin typeface="Cambria Math" panose="02040503050406030204" pitchFamily="18" charset="0"/>
                        </a:rPr>
                        <m:t>(</m:t>
                      </m:r>
                      <m:r>
                        <a:rPr sz="3600" i="1">
                          <a:latin typeface="Cambria Math" panose="02040503050406030204" pitchFamily="18" charset="0"/>
                        </a:rPr>
                        <m:t>𝐱</m:t>
                      </m:r>
                      <m:r>
                        <a:rPr sz="3600" i="1">
                          <a:latin typeface="Cambria Math" panose="02040503050406030204" pitchFamily="18" charset="0"/>
                        </a:rPr>
                        <m:t>∣</m:t>
                      </m:r>
                      <m:r>
                        <a:rPr sz="3600" i="1">
                          <a:latin typeface="Cambria Math" panose="02040503050406030204" pitchFamily="18" charset="0"/>
                        </a:rPr>
                        <m:t>𝐳</m:t>
                      </m:r>
                      <m:r>
                        <a:rPr sz="3600" i="1">
                          <a:latin typeface="Cambria Math" panose="02040503050406030204" pitchFamily="18" charset="0"/>
                        </a:rPr>
                        <m:t>)</m:t>
                      </m:r>
                    </m:oMath>
                  </m:oMathPara>
                </a14:m>
                <a:endParaRPr sz="3600" dirty="0"/>
              </a:p>
            </p:txBody>
          </p:sp>
        </mc:Choice>
        <mc:Fallback xmlns="">
          <p:sp>
            <p:nvSpPr>
              <p:cNvPr id="182" name="Equation"/>
              <p:cNvSpPr txBox="1">
                <a:spLocks noRot="1" noChangeAspect="1" noMove="1" noResize="1" noEditPoints="1" noAdjustHandles="1" noChangeArrowheads="1" noChangeShapeType="1" noTextEdit="1"/>
              </p:cNvSpPr>
              <p:nvPr/>
            </p:nvSpPr>
            <p:spPr>
              <a:xfrm>
                <a:off x="3735053" y="3579039"/>
                <a:ext cx="5006820" cy="553998"/>
              </a:xfrm>
              <a:prstGeom prst="rect">
                <a:avLst/>
              </a:prstGeom>
              <a:blipFill>
                <a:blip r:embed="rId4"/>
                <a:stretch>
                  <a:fillRect l="-1772" r="-2532" b="-33333"/>
                </a:stretch>
              </a:blipFill>
              <a:ln w="12700">
                <a:miter lim="400000"/>
              </a:ln>
            </p:spPr>
            <p:txBody>
              <a:bodyPr/>
              <a:lstStyle/>
              <a:p>
                <a:r>
                  <a:rPr lang="en-US">
                    <a:noFill/>
                  </a:rPr>
                  <a:t> </a:t>
                </a:r>
              </a:p>
            </p:txBody>
          </p:sp>
        </mc:Fallback>
      </mc:AlternateContent>
      <p:sp>
        <p:nvSpPr>
          <p:cNvPr id="183" name="A latent (hidden) variable is an unobserved variable, which is assumed to be generating the observed data (x)."/>
          <p:cNvSpPr txBox="1"/>
          <p:nvPr/>
        </p:nvSpPr>
        <p:spPr>
          <a:xfrm>
            <a:off x="1714500" y="4442871"/>
            <a:ext cx="8763001" cy="1164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92500"/>
          </a:bodyPr>
          <a:lstStyle>
            <a:lvl1pPr marL="438911" indent="-377952" algn="just" defTabSz="877823">
              <a:lnSpc>
                <a:spcPct val="115000"/>
              </a:lnSpc>
              <a:spcBef>
                <a:spcPts val="500"/>
              </a:spcBef>
              <a:buClr>
                <a:srgbClr val="000000"/>
              </a:buClr>
              <a:buSzPts val="2400"/>
              <a:buFont typeface="Helvetica"/>
              <a:buChar char="●"/>
              <a:defRPr sz="2496">
                <a:latin typeface="Open Sans"/>
                <a:ea typeface="Open Sans"/>
                <a:cs typeface="Open Sans"/>
                <a:sym typeface="Open Sans"/>
              </a:defRPr>
            </a:lvl1pPr>
          </a:lstStyle>
          <a:p>
            <a:r>
              <a:rPr dirty="0"/>
              <a:t>A latent (hidden) variable is an unobserved variable, which is assumed to be generating the observed data (x).</a:t>
            </a:r>
          </a:p>
        </p:txBody>
      </p:sp>
      <p:sp>
        <p:nvSpPr>
          <p:cNvPr id="184" name="Rectangle"/>
          <p:cNvSpPr/>
          <p:nvPr/>
        </p:nvSpPr>
        <p:spPr>
          <a:xfrm>
            <a:off x="3810000" y="3585568"/>
            <a:ext cx="4875757" cy="602213"/>
          </a:xfrm>
          <a:prstGeom prst="rect">
            <a:avLst/>
          </a:prstGeom>
          <a:ln w="25400">
            <a:solidFill>
              <a:schemeClr val="accent6"/>
            </a:solidFill>
            <a:prstDash val="sysDot"/>
            <a:miter lim="400000"/>
          </a:ln>
        </p:spPr>
        <p:txBody>
          <a:bodyPr lIns="0" tIns="0" rIns="0" bIns="0"/>
          <a:lstStyle/>
          <a:p>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4BA051-BA84-E966-3C0D-72EEAF24FE91}"/>
              </a:ext>
            </a:extLst>
          </p:cNvPr>
          <p:cNvSpPr>
            <a:spLocks noGrp="1"/>
          </p:cNvSpPr>
          <p:nvPr>
            <p:ph type="body" idx="1"/>
          </p:nvPr>
        </p:nvSpPr>
        <p:spPr/>
        <p:txBody>
          <a:bodyPr/>
          <a:lstStyle/>
          <a:p>
            <a:r>
              <a:rPr lang="en-GB" dirty="0"/>
              <a:t>Latent Variable Models</a:t>
            </a:r>
            <a:endParaRPr lang="en-US" dirty="0"/>
          </a:p>
          <a:p>
            <a:endParaRPr lang="en-US" dirty="0"/>
          </a:p>
        </p:txBody>
      </p:sp>
      <p:sp>
        <p:nvSpPr>
          <p:cNvPr id="189"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190"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mc:AlternateContent xmlns:mc="http://schemas.openxmlformats.org/markup-compatibility/2006" xmlns:a14="http://schemas.microsoft.com/office/drawing/2010/main">
        <mc:Choice Requires="a14">
          <p:sp>
            <p:nvSpPr>
              <p:cNvPr id="191" name="The marginal distribution   can be computed by marginalizing the latent variables out."/>
              <p:cNvSpPr txBox="1"/>
              <p:nvPr/>
            </p:nvSpPr>
            <p:spPr>
              <a:xfrm>
                <a:off x="1777017" y="1562599"/>
                <a:ext cx="8763001" cy="380900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normAutofit/>
              </a:bodyPr>
              <a:lstStyle/>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sz="2400" dirty="0">
                    <a:latin typeface="Quattrocento Sans" panose="020B0502050000020003" pitchFamily="34" charset="0"/>
                  </a:rPr>
                  <a:t>The marginal distribution </a:t>
                </a:r>
                <a14:m>
                  <m:oMath xmlns:m="http://schemas.openxmlformats.org/officeDocument/2006/math">
                    <m:sSub>
                      <m:sSubPr>
                        <m:ctrlPr>
                          <a:rPr sz="2400" i="1">
                            <a:latin typeface="Cambria Math" panose="02040503050406030204" pitchFamily="18" charset="0"/>
                          </a:rPr>
                        </m:ctrlPr>
                      </m:sSubPr>
                      <m:e>
                        <m:r>
                          <a:rPr sz="2400" i="1">
                            <a:latin typeface="Cambria Math" panose="02040503050406030204" pitchFamily="18" charset="0"/>
                          </a:rPr>
                          <m:t>𝑝</m:t>
                        </m:r>
                      </m:e>
                      <m:sub>
                        <m:r>
                          <a:rPr sz="2400" i="1">
                            <a:latin typeface="Cambria Math" panose="02040503050406030204" pitchFamily="18" charset="0"/>
                          </a:rPr>
                          <m:t>𝜃</m:t>
                        </m:r>
                      </m:sub>
                    </m:sSub>
                    <m:r>
                      <a:rPr sz="2400" i="1">
                        <a:latin typeface="Cambria Math" panose="02040503050406030204" pitchFamily="18" charset="0"/>
                      </a:rPr>
                      <m:t>(</m:t>
                    </m:r>
                    <m:r>
                      <a:rPr sz="2400" i="1">
                        <a:latin typeface="Cambria Math" panose="02040503050406030204" pitchFamily="18" charset="0"/>
                      </a:rPr>
                      <m:t>𝐱</m:t>
                    </m:r>
                    <m:r>
                      <a:rPr sz="2400" i="1">
                        <a:latin typeface="Cambria Math" panose="02040503050406030204" pitchFamily="18" charset="0"/>
                      </a:rPr>
                      <m:t>)</m:t>
                    </m:r>
                  </m:oMath>
                </a14:m>
                <a:r>
                  <a:rPr sz="2400" dirty="0">
                    <a:latin typeface="Quattrocento Sans" panose="020B0502050000020003" pitchFamily="34" charset="0"/>
                  </a:rPr>
                  <a:t> can be computed by marginalizing the latent variables out.</a:t>
                </a:r>
              </a:p>
            </p:txBody>
          </p:sp>
        </mc:Choice>
        <mc:Fallback xmlns="">
          <p:sp>
            <p:nvSpPr>
              <p:cNvPr id="191" name="The marginal distribution   can be computed by marginalizing the latent variables out."/>
              <p:cNvSpPr txBox="1">
                <a:spLocks noRot="1" noChangeAspect="1" noMove="1" noResize="1" noEditPoints="1" noAdjustHandles="1" noChangeArrowheads="1" noChangeShapeType="1" noTextEdit="1"/>
              </p:cNvSpPr>
              <p:nvPr/>
            </p:nvSpPr>
            <p:spPr>
              <a:xfrm>
                <a:off x="1777017" y="1562599"/>
                <a:ext cx="8763001" cy="3809003"/>
              </a:xfrm>
              <a:prstGeom prst="rect">
                <a:avLst/>
              </a:prstGeom>
              <a:blipFill>
                <a:blip r:embed="rId3"/>
                <a:stretch>
                  <a:fillRect l="-290" r="-1159"/>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Equation"/>
              <p:cNvSpPr txBox="1"/>
              <p:nvPr/>
            </p:nvSpPr>
            <p:spPr>
              <a:xfrm>
                <a:off x="4325746" y="2765269"/>
                <a:ext cx="4305730" cy="477054"/>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100" i="1">
                              <a:latin typeface="Cambria Math" panose="02040503050406030204" pitchFamily="18" charset="0"/>
                            </a:rPr>
                          </m:ctrlPr>
                        </m:sSubPr>
                        <m:e>
                          <m:r>
                            <a:rPr sz="3100" i="1">
                              <a:latin typeface="Cambria Math" panose="02040503050406030204" pitchFamily="18" charset="0"/>
                            </a:rPr>
                            <m:t>𝑝</m:t>
                          </m:r>
                        </m:e>
                        <m:sub>
                          <m:r>
                            <a:rPr sz="3100" i="1">
                              <a:latin typeface="Cambria Math" panose="02040503050406030204" pitchFamily="18" charset="0"/>
                            </a:rPr>
                            <m:t>𝜽</m:t>
                          </m:r>
                        </m:sub>
                      </m:sSub>
                      <m:r>
                        <a:rPr sz="3100" i="1">
                          <a:latin typeface="Cambria Math" panose="02040503050406030204" pitchFamily="18" charset="0"/>
                        </a:rPr>
                        <m:t>(</m:t>
                      </m:r>
                      <m:r>
                        <a:rPr sz="3100" i="1">
                          <a:latin typeface="Cambria Math" panose="02040503050406030204" pitchFamily="18" charset="0"/>
                        </a:rPr>
                        <m:t>𝐱</m:t>
                      </m:r>
                      <m:r>
                        <a:rPr sz="3100" i="1">
                          <a:latin typeface="Cambria Math" panose="02040503050406030204" pitchFamily="18" charset="0"/>
                        </a:rPr>
                        <m:t>,</m:t>
                      </m:r>
                      <m:r>
                        <a:rPr sz="3100" i="1">
                          <a:latin typeface="Cambria Math" panose="02040503050406030204" pitchFamily="18" charset="0"/>
                        </a:rPr>
                        <m:t>𝐳</m:t>
                      </m:r>
                      <m:r>
                        <a:rPr sz="3100" i="1">
                          <a:latin typeface="Cambria Math" panose="02040503050406030204" pitchFamily="18" charset="0"/>
                        </a:rPr>
                        <m:t>)=</m:t>
                      </m:r>
                      <m:sSub>
                        <m:sSubPr>
                          <m:ctrlPr>
                            <a:rPr sz="3100" i="1">
                              <a:latin typeface="Cambria Math" panose="02040503050406030204" pitchFamily="18" charset="0"/>
                            </a:rPr>
                          </m:ctrlPr>
                        </m:sSubPr>
                        <m:e>
                          <m:r>
                            <a:rPr sz="3100" i="1">
                              <a:latin typeface="Cambria Math" panose="02040503050406030204" pitchFamily="18" charset="0"/>
                            </a:rPr>
                            <m:t>𝑝</m:t>
                          </m:r>
                        </m:e>
                        <m:sub>
                          <m:r>
                            <a:rPr sz="3100" i="1">
                              <a:latin typeface="Cambria Math" panose="02040503050406030204" pitchFamily="18" charset="0"/>
                            </a:rPr>
                            <m:t>𝜽</m:t>
                          </m:r>
                        </m:sub>
                      </m:sSub>
                      <m:r>
                        <a:rPr sz="3100" i="1">
                          <a:latin typeface="Cambria Math" panose="02040503050406030204" pitchFamily="18" charset="0"/>
                        </a:rPr>
                        <m:t>(</m:t>
                      </m:r>
                      <m:r>
                        <a:rPr sz="3100" i="1">
                          <a:latin typeface="Cambria Math" panose="02040503050406030204" pitchFamily="18" charset="0"/>
                        </a:rPr>
                        <m:t>𝐳</m:t>
                      </m:r>
                      <m:r>
                        <a:rPr sz="3100" i="1">
                          <a:latin typeface="Cambria Math" panose="02040503050406030204" pitchFamily="18" charset="0"/>
                        </a:rPr>
                        <m:t>)</m:t>
                      </m:r>
                      <m:sSub>
                        <m:sSubPr>
                          <m:ctrlPr>
                            <a:rPr sz="3100" i="1">
                              <a:latin typeface="Cambria Math" panose="02040503050406030204" pitchFamily="18" charset="0"/>
                            </a:rPr>
                          </m:ctrlPr>
                        </m:sSubPr>
                        <m:e>
                          <m:r>
                            <a:rPr sz="3100" i="1">
                              <a:latin typeface="Cambria Math" panose="02040503050406030204" pitchFamily="18" charset="0"/>
                            </a:rPr>
                            <m:t>𝑝</m:t>
                          </m:r>
                        </m:e>
                        <m:sub>
                          <m:r>
                            <a:rPr sz="3100" i="1">
                              <a:latin typeface="Cambria Math" panose="02040503050406030204" pitchFamily="18" charset="0"/>
                            </a:rPr>
                            <m:t>𝜽</m:t>
                          </m:r>
                        </m:sub>
                      </m:sSub>
                      <m:r>
                        <a:rPr sz="3100" i="1">
                          <a:latin typeface="Cambria Math" panose="02040503050406030204" pitchFamily="18" charset="0"/>
                        </a:rPr>
                        <m:t>(</m:t>
                      </m:r>
                      <m:r>
                        <a:rPr sz="3100" i="1">
                          <a:latin typeface="Cambria Math" panose="02040503050406030204" pitchFamily="18" charset="0"/>
                        </a:rPr>
                        <m:t>𝐱</m:t>
                      </m:r>
                      <m:r>
                        <a:rPr sz="3100" i="1">
                          <a:latin typeface="Cambria Math" panose="02040503050406030204" pitchFamily="18" charset="0"/>
                        </a:rPr>
                        <m:t>∣</m:t>
                      </m:r>
                      <m:r>
                        <a:rPr sz="3100" i="1">
                          <a:latin typeface="Cambria Math" panose="02040503050406030204" pitchFamily="18" charset="0"/>
                        </a:rPr>
                        <m:t>𝐳</m:t>
                      </m:r>
                      <m:r>
                        <a:rPr sz="3100" i="1">
                          <a:latin typeface="Cambria Math" panose="02040503050406030204" pitchFamily="18" charset="0"/>
                        </a:rPr>
                        <m:t>)</m:t>
                      </m:r>
                    </m:oMath>
                  </m:oMathPara>
                </a14:m>
                <a:endParaRPr sz="3100"/>
              </a:p>
            </p:txBody>
          </p:sp>
        </mc:Choice>
        <mc:Fallback xmlns="">
          <p:sp>
            <p:nvSpPr>
              <p:cNvPr id="192" name="Equation"/>
              <p:cNvSpPr txBox="1">
                <a:spLocks noRot="1" noChangeAspect="1" noMove="1" noResize="1" noEditPoints="1" noAdjustHandles="1" noChangeArrowheads="1" noChangeShapeType="1" noTextEdit="1"/>
              </p:cNvSpPr>
              <p:nvPr/>
            </p:nvSpPr>
            <p:spPr>
              <a:xfrm>
                <a:off x="4325746" y="2765269"/>
                <a:ext cx="4305730" cy="477054"/>
              </a:xfrm>
              <a:prstGeom prst="rect">
                <a:avLst/>
              </a:prstGeom>
              <a:blipFill>
                <a:blip r:embed="rId4"/>
                <a:stretch>
                  <a:fillRect l="-1765" r="-2941" b="-33333"/>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Benefits:…"/>
              <p:cNvSpPr txBox="1"/>
              <p:nvPr/>
            </p:nvSpPr>
            <p:spPr>
              <a:xfrm>
                <a:off x="1777017" y="4128000"/>
                <a:ext cx="8763001" cy="199067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1424" tIns="91424" rIns="91424" bIns="91424">
                <a:normAutofit/>
              </a:bodyPr>
              <a:lstStyle/>
              <a:p>
                <a:pPr marL="420612" indent="-362195" algn="just" defTabSz="841226">
                  <a:lnSpc>
                    <a:spcPct val="115000"/>
                  </a:lnSpc>
                  <a:spcBef>
                    <a:spcPts val="500"/>
                  </a:spcBef>
                  <a:buSzPts val="2300"/>
                  <a:buFont typeface="Helvetica"/>
                  <a:buChar char="●"/>
                  <a:defRPr sz="2392">
                    <a:latin typeface="Open Sans"/>
                    <a:ea typeface="Open Sans"/>
                    <a:cs typeface="Open Sans"/>
                    <a:sym typeface="Open Sans"/>
                  </a:defRPr>
                </a:pPr>
                <a:r>
                  <a:rPr sz="2400" dirty="0">
                    <a:latin typeface="Quattrocento Sans" panose="020B0502050000020003" pitchFamily="34" charset="0"/>
                  </a:rPr>
                  <a:t>Benefits:</a:t>
                </a:r>
              </a:p>
              <a:p>
                <a:pPr marL="876278" lvl="1" indent="-362195" algn="just" defTabSz="841226">
                  <a:lnSpc>
                    <a:spcPct val="115000"/>
                  </a:lnSpc>
                  <a:spcBef>
                    <a:spcPts val="500"/>
                  </a:spcBef>
                  <a:buSzPts val="2300"/>
                  <a:buFont typeface="Helvetica"/>
                  <a:buChar char="●"/>
                  <a:defRPr sz="2392">
                    <a:latin typeface="Open Sans"/>
                    <a:ea typeface="Open Sans"/>
                    <a:cs typeface="Open Sans"/>
                    <a:sym typeface="Open Sans"/>
                  </a:defRPr>
                </a:pPr>
                <a:r>
                  <a:rPr sz="2400" dirty="0">
                    <a:latin typeface="Quattrocento Sans" panose="020B0502050000020003" pitchFamily="34" charset="0"/>
                  </a:rPr>
                  <a:t>Building complex and expressive </a:t>
                </a:r>
                <a14:m>
                  <m:oMath xmlns:m="http://schemas.openxmlformats.org/officeDocument/2006/math">
                    <m:sSub>
                      <m:sSubPr>
                        <m:ctrlPr>
                          <a:rPr sz="2400" i="1">
                            <a:latin typeface="Cambria Math" panose="02040503050406030204" pitchFamily="18" charset="0"/>
                          </a:rPr>
                        </m:ctrlPr>
                      </m:sSubPr>
                      <m:e>
                        <m:r>
                          <a:rPr sz="2400" i="1">
                            <a:latin typeface="Cambria Math" panose="02040503050406030204" pitchFamily="18" charset="0"/>
                          </a:rPr>
                          <m:t>𝑝</m:t>
                        </m:r>
                      </m:e>
                      <m:sub>
                        <m:r>
                          <a:rPr sz="2400" i="1">
                            <a:latin typeface="Cambria Math" panose="02040503050406030204" pitchFamily="18" charset="0"/>
                          </a:rPr>
                          <m:t>𝜃</m:t>
                        </m:r>
                      </m:sub>
                    </m:sSub>
                    <m:r>
                      <a:rPr sz="2400" i="1">
                        <a:latin typeface="Cambria Math" panose="02040503050406030204" pitchFamily="18" charset="0"/>
                      </a:rPr>
                      <m:t>(</m:t>
                    </m:r>
                    <m:r>
                      <a:rPr sz="2400" i="1">
                        <a:latin typeface="Cambria Math" panose="02040503050406030204" pitchFamily="18" charset="0"/>
                      </a:rPr>
                      <m:t>𝐱</m:t>
                    </m:r>
                    <m:r>
                      <a:rPr sz="2400" i="1">
                        <a:latin typeface="Cambria Math" panose="02040503050406030204" pitchFamily="18" charset="0"/>
                      </a:rPr>
                      <m:t>)</m:t>
                    </m:r>
                  </m:oMath>
                </a14:m>
                <a:r>
                  <a:rPr sz="2400" dirty="0">
                    <a:latin typeface="Quattrocento Sans" panose="020B0502050000020003" pitchFamily="34" charset="0"/>
                  </a:rPr>
                  <a:t> through product of simple distributions.</a:t>
                </a:r>
              </a:p>
              <a:p>
                <a:pPr marL="876278" lvl="1" indent="-362195" algn="just" defTabSz="841226">
                  <a:lnSpc>
                    <a:spcPct val="115000"/>
                  </a:lnSpc>
                  <a:spcBef>
                    <a:spcPts val="500"/>
                  </a:spcBef>
                  <a:buSzPts val="2300"/>
                  <a:buFont typeface="Helvetica"/>
                  <a:buChar char="●"/>
                  <a:defRPr sz="2392">
                    <a:latin typeface="Open Sans"/>
                    <a:ea typeface="Open Sans"/>
                    <a:cs typeface="Open Sans"/>
                    <a:sym typeface="Open Sans"/>
                  </a:defRPr>
                </a:pPr>
                <a:r>
                  <a:rPr sz="2400" dirty="0">
                    <a:latin typeface="Quattrocento Sans" panose="020B0502050000020003" pitchFamily="34" charset="0"/>
                  </a:rPr>
                  <a:t>Uncovering the hidden structure of the data.</a:t>
                </a:r>
              </a:p>
            </p:txBody>
          </p:sp>
        </mc:Choice>
        <mc:Fallback xmlns="">
          <p:sp>
            <p:nvSpPr>
              <p:cNvPr id="193" name="Benefits:…"/>
              <p:cNvSpPr txBox="1">
                <a:spLocks noRot="1" noChangeAspect="1" noMove="1" noResize="1" noEditPoints="1" noAdjustHandles="1" noChangeArrowheads="1" noChangeShapeType="1" noTextEdit="1"/>
              </p:cNvSpPr>
              <p:nvPr/>
            </p:nvSpPr>
            <p:spPr>
              <a:xfrm>
                <a:off x="1777017" y="4128000"/>
                <a:ext cx="8763001" cy="1990673"/>
              </a:xfrm>
              <a:prstGeom prst="rect">
                <a:avLst/>
              </a:prstGeom>
              <a:blipFill>
                <a:blip r:embed="rId5"/>
                <a:stretch>
                  <a:fillRect r="-1159" b="-4430"/>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Equation"/>
              <p:cNvSpPr txBox="1"/>
              <p:nvPr/>
            </p:nvSpPr>
            <p:spPr>
              <a:xfrm>
                <a:off x="4528248" y="3471297"/>
                <a:ext cx="3699474" cy="511230"/>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200" i="1">
                              <a:latin typeface="Cambria Math" panose="02040503050406030204" pitchFamily="18" charset="0"/>
                            </a:rPr>
                          </m:ctrlPr>
                        </m:sSubPr>
                        <m:e>
                          <m:r>
                            <a:rPr sz="3200" i="1">
                              <a:latin typeface="Cambria Math" panose="02040503050406030204" pitchFamily="18" charset="0"/>
                            </a:rPr>
                            <m:t>𝑝</m:t>
                          </m:r>
                        </m:e>
                        <m:sub>
                          <m:r>
                            <a:rPr sz="3200" i="1">
                              <a:latin typeface="Cambria Math" panose="02040503050406030204" pitchFamily="18" charset="0"/>
                            </a:rPr>
                            <m:t>𝜽</m:t>
                          </m:r>
                        </m:sub>
                      </m:sSub>
                      <m:r>
                        <a:rPr sz="3200" i="1">
                          <a:latin typeface="Cambria Math" panose="02040503050406030204" pitchFamily="18" charset="0"/>
                        </a:rPr>
                        <m:t>(</m:t>
                      </m:r>
                      <m:r>
                        <a:rPr sz="3200" i="1">
                          <a:latin typeface="Cambria Math" panose="02040503050406030204" pitchFamily="18" charset="0"/>
                        </a:rPr>
                        <m:t>𝐱</m:t>
                      </m:r>
                      <m:r>
                        <a:rPr sz="3200" i="1">
                          <a:latin typeface="Cambria Math" panose="02040503050406030204" pitchFamily="18" charset="0"/>
                        </a:rPr>
                        <m:t>)=∫</m:t>
                      </m:r>
                      <m:sSub>
                        <m:sSubPr>
                          <m:ctrlPr>
                            <a:rPr sz="3200" i="1">
                              <a:latin typeface="Cambria Math" panose="02040503050406030204" pitchFamily="18" charset="0"/>
                            </a:rPr>
                          </m:ctrlPr>
                        </m:sSubPr>
                        <m:e>
                          <m:r>
                            <a:rPr sz="3200" i="1">
                              <a:latin typeface="Cambria Math" panose="02040503050406030204" pitchFamily="18" charset="0"/>
                            </a:rPr>
                            <m:t>𝑝</m:t>
                          </m:r>
                        </m:e>
                        <m:sub>
                          <m:r>
                            <a:rPr sz="3200" i="1">
                              <a:latin typeface="Cambria Math" panose="02040503050406030204" pitchFamily="18" charset="0"/>
                            </a:rPr>
                            <m:t>𝜽</m:t>
                          </m:r>
                        </m:sub>
                      </m:sSub>
                      <m:r>
                        <a:rPr sz="3200" i="1">
                          <a:latin typeface="Cambria Math" panose="02040503050406030204" pitchFamily="18" charset="0"/>
                        </a:rPr>
                        <m:t>(</m:t>
                      </m:r>
                      <m:r>
                        <a:rPr sz="3200" i="1">
                          <a:latin typeface="Cambria Math" panose="02040503050406030204" pitchFamily="18" charset="0"/>
                        </a:rPr>
                        <m:t>𝐱</m:t>
                      </m:r>
                      <m:r>
                        <a:rPr sz="3200" i="1">
                          <a:latin typeface="Cambria Math" panose="02040503050406030204" pitchFamily="18" charset="0"/>
                        </a:rPr>
                        <m:t>,</m:t>
                      </m:r>
                      <m:r>
                        <a:rPr sz="3200" i="1">
                          <a:latin typeface="Cambria Math" panose="02040503050406030204" pitchFamily="18" charset="0"/>
                        </a:rPr>
                        <m:t>𝐳</m:t>
                      </m:r>
                      <m:r>
                        <a:rPr sz="3200" i="1">
                          <a:latin typeface="Cambria Math" panose="02040503050406030204" pitchFamily="18" charset="0"/>
                        </a:rPr>
                        <m:t>)</m:t>
                      </m:r>
                      <m:r>
                        <a:rPr sz="3200" i="1">
                          <a:latin typeface="Cambria Math" panose="02040503050406030204" pitchFamily="18" charset="0"/>
                        </a:rPr>
                        <m:t>𝑑</m:t>
                      </m:r>
                      <m:r>
                        <a:rPr sz="3200" i="1">
                          <a:latin typeface="Cambria Math" panose="02040503050406030204" pitchFamily="18" charset="0"/>
                        </a:rPr>
                        <m:t>𝐳</m:t>
                      </m:r>
                    </m:oMath>
                  </m:oMathPara>
                </a14:m>
                <a:endParaRPr sz="3200"/>
              </a:p>
            </p:txBody>
          </p:sp>
        </mc:Choice>
        <mc:Fallback xmlns="">
          <p:sp>
            <p:nvSpPr>
              <p:cNvPr id="194" name="Equation"/>
              <p:cNvSpPr txBox="1">
                <a:spLocks noRot="1" noChangeAspect="1" noMove="1" noResize="1" noEditPoints="1" noAdjustHandles="1" noChangeArrowheads="1" noChangeShapeType="1" noTextEdit="1"/>
              </p:cNvSpPr>
              <p:nvPr/>
            </p:nvSpPr>
            <p:spPr>
              <a:xfrm>
                <a:off x="4528248" y="3471297"/>
                <a:ext cx="3699474" cy="511230"/>
              </a:xfrm>
              <a:prstGeom prst="rect">
                <a:avLst/>
              </a:prstGeom>
              <a:blipFill>
                <a:blip r:embed="rId6"/>
                <a:stretch>
                  <a:fillRect l="-2055" t="-12195" r="-2397" b="-41463"/>
                </a:stretch>
              </a:blipFill>
              <a:ln w="12700">
                <a:miter lim="400000"/>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 name="The latent variable models learn a distribution over the latent variables."/>
          <p:cNvSpPr txBox="1"/>
          <p:nvPr/>
        </p:nvSpPr>
        <p:spPr>
          <a:xfrm>
            <a:off x="1777017" y="1236447"/>
            <a:ext cx="8763001" cy="1598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457200" indent="-393700" algn="just">
              <a:lnSpc>
                <a:spcPct val="115000"/>
              </a:lnSpc>
              <a:spcBef>
                <a:spcPts val="600"/>
              </a:spcBef>
              <a:buClr>
                <a:srgbClr val="000000"/>
              </a:buClr>
              <a:buSzPts val="2600"/>
              <a:buFont typeface="Helvetica"/>
              <a:buChar char="●"/>
              <a:defRPr sz="2600">
                <a:latin typeface="Open Sans"/>
                <a:ea typeface="Open Sans"/>
                <a:cs typeface="Open Sans"/>
                <a:sym typeface="Open Sans"/>
              </a:defRPr>
            </a:lvl1pPr>
          </a:lstStyle>
          <a:p>
            <a:r>
              <a:rPr sz="2400" dirty="0">
                <a:latin typeface="Quattrocento Sans" panose="020B0502050000020003" pitchFamily="34" charset="0"/>
              </a:rPr>
              <a:t>The latent variable models learn a distribution over the latent variables.</a:t>
            </a:r>
          </a:p>
        </p:txBody>
      </p:sp>
      <p:sp>
        <p:nvSpPr>
          <p:cNvPr id="2" name="Text Placeholder 1">
            <a:extLst>
              <a:ext uri="{FF2B5EF4-FFF2-40B4-BE49-F238E27FC236}">
                <a16:creationId xmlns:a16="http://schemas.microsoft.com/office/drawing/2014/main" id="{40FAD760-D548-C078-4C7C-86EC36B537D2}"/>
              </a:ext>
            </a:extLst>
          </p:cNvPr>
          <p:cNvSpPr>
            <a:spLocks noGrp="1"/>
          </p:cNvSpPr>
          <p:nvPr>
            <p:ph type="body" idx="1"/>
          </p:nvPr>
        </p:nvSpPr>
        <p:spPr/>
        <p:txBody>
          <a:bodyPr/>
          <a:lstStyle/>
          <a:p>
            <a:r>
              <a:rPr lang="en-GB" dirty="0"/>
              <a:t>Latent Variable Models</a:t>
            </a:r>
            <a:endParaRPr lang="en-US" dirty="0"/>
          </a:p>
        </p:txBody>
      </p:sp>
      <p:sp>
        <p:nvSpPr>
          <p:cNvPr id="200"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201"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p:sp>
        <p:nvSpPr>
          <p:cNvPr id="202" name="Bayes’ theorem"/>
          <p:cNvSpPr txBox="1"/>
          <p:nvPr/>
        </p:nvSpPr>
        <p:spPr>
          <a:xfrm>
            <a:off x="8304818" y="2964309"/>
            <a:ext cx="194694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400"/>
            </a:lvl1pPr>
          </a:lstStyle>
          <a:p>
            <a:r>
              <a:rPr dirty="0"/>
              <a:t>Bayes’ theorem</a:t>
            </a:r>
          </a:p>
        </p:txBody>
      </p:sp>
      <p:grpSp>
        <p:nvGrpSpPr>
          <p:cNvPr id="208" name="Group"/>
          <p:cNvGrpSpPr/>
          <p:nvPr/>
        </p:nvGrpSpPr>
        <p:grpSpPr>
          <a:xfrm>
            <a:off x="2939673" y="2217859"/>
            <a:ext cx="5110117" cy="1870164"/>
            <a:chOff x="0" y="0"/>
            <a:chExt cx="5110114" cy="1870162"/>
          </a:xfrm>
        </p:grpSpPr>
        <mc:AlternateContent xmlns:mc="http://schemas.openxmlformats.org/markup-compatibility/2006" xmlns:a14="http://schemas.microsoft.com/office/drawing/2010/main">
          <mc:Choice Requires="a14">
            <p:sp>
              <p:nvSpPr>
                <p:cNvPr id="203" name="Equation"/>
                <p:cNvSpPr txBox="1"/>
                <p:nvPr/>
              </p:nvSpPr>
              <p:spPr>
                <a:xfrm>
                  <a:off x="0" y="346565"/>
                  <a:ext cx="5110114" cy="1121460"/>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500" i="1">
                                <a:latin typeface="Cambria Math" panose="02040503050406030204" pitchFamily="18" charset="0"/>
                              </a:rPr>
                            </m:ctrlPr>
                          </m:sSubPr>
                          <m:e>
                            <m:r>
                              <a:rPr sz="3500" i="1">
                                <a:latin typeface="Cambria Math" panose="02040503050406030204" pitchFamily="18" charset="0"/>
                              </a:rPr>
                              <m:t>𝑝</m:t>
                            </m:r>
                          </m:e>
                          <m:sub>
                            <m:r>
                              <a:rPr sz="3500" i="1">
                                <a:latin typeface="Cambria Math" panose="02040503050406030204" pitchFamily="18" charset="0"/>
                              </a:rPr>
                              <m:t>𝜃</m:t>
                            </m:r>
                          </m:sub>
                        </m:sSub>
                        <m:r>
                          <a:rPr sz="3500" i="1">
                            <a:latin typeface="Cambria Math" panose="02040503050406030204" pitchFamily="18" charset="0"/>
                          </a:rPr>
                          <m:t>(</m:t>
                        </m:r>
                        <m:r>
                          <a:rPr sz="3500" i="1">
                            <a:latin typeface="Cambria Math" panose="02040503050406030204" pitchFamily="18" charset="0"/>
                          </a:rPr>
                          <m:t>𝐳</m:t>
                        </m:r>
                        <m:r>
                          <a:rPr sz="3500" i="1">
                            <a:latin typeface="Cambria Math" panose="02040503050406030204" pitchFamily="18" charset="0"/>
                          </a:rPr>
                          <m:t>∣</m:t>
                        </m:r>
                        <m:r>
                          <a:rPr sz="3500" i="1">
                            <a:latin typeface="Cambria Math" panose="02040503050406030204" pitchFamily="18" charset="0"/>
                          </a:rPr>
                          <m:t>𝐱</m:t>
                        </m:r>
                        <m:r>
                          <a:rPr sz="3500" i="1">
                            <a:latin typeface="Cambria Math" panose="02040503050406030204" pitchFamily="18" charset="0"/>
                          </a:rPr>
                          <m:t>)=</m:t>
                        </m:r>
                        <m:f>
                          <m:fPr>
                            <m:ctrlPr>
                              <a:rPr sz="3500" i="1">
                                <a:latin typeface="Cambria Math" panose="02040503050406030204" pitchFamily="18" charset="0"/>
                              </a:rPr>
                            </m:ctrlPr>
                          </m:fPr>
                          <m:num>
                            <m:sSub>
                              <m:sSubPr>
                                <m:ctrlPr>
                                  <a:rPr sz="3500" i="1">
                                    <a:latin typeface="Cambria Math" panose="02040503050406030204" pitchFamily="18" charset="0"/>
                                  </a:rPr>
                                </m:ctrlPr>
                              </m:sSubPr>
                              <m:e>
                                <m:r>
                                  <a:rPr sz="3500" i="1">
                                    <a:latin typeface="Cambria Math" panose="02040503050406030204" pitchFamily="18" charset="0"/>
                                  </a:rPr>
                                  <m:t>𝑝</m:t>
                                </m:r>
                              </m:e>
                              <m:sub>
                                <m:r>
                                  <a:rPr sz="3500" i="1">
                                    <a:latin typeface="Cambria Math" panose="02040503050406030204" pitchFamily="18" charset="0"/>
                                  </a:rPr>
                                  <m:t>𝜃</m:t>
                                </m:r>
                              </m:sub>
                            </m:sSub>
                            <m:r>
                              <a:rPr sz="3500" i="1">
                                <a:latin typeface="Cambria Math" panose="02040503050406030204" pitchFamily="18" charset="0"/>
                              </a:rPr>
                              <m:t>(</m:t>
                            </m:r>
                            <m:r>
                              <a:rPr sz="3500" i="1">
                                <a:latin typeface="Cambria Math" panose="02040503050406030204" pitchFamily="18" charset="0"/>
                              </a:rPr>
                              <m:t>𝐱</m:t>
                            </m:r>
                            <m:r>
                              <a:rPr sz="3500" i="1">
                                <a:latin typeface="Cambria Math" panose="02040503050406030204" pitchFamily="18" charset="0"/>
                              </a:rPr>
                              <m:t>∣</m:t>
                            </m:r>
                            <m:r>
                              <a:rPr sz="3500" i="1">
                                <a:latin typeface="Cambria Math" panose="02040503050406030204" pitchFamily="18" charset="0"/>
                              </a:rPr>
                              <m:t>𝐳</m:t>
                            </m:r>
                            <m:r>
                              <a:rPr sz="3500" i="1">
                                <a:latin typeface="Cambria Math" panose="02040503050406030204" pitchFamily="18" charset="0"/>
                              </a:rPr>
                              <m:t>)</m:t>
                            </m:r>
                            <m:sSub>
                              <m:sSubPr>
                                <m:ctrlPr>
                                  <a:rPr sz="3500" i="1">
                                    <a:latin typeface="Cambria Math" panose="02040503050406030204" pitchFamily="18" charset="0"/>
                                  </a:rPr>
                                </m:ctrlPr>
                              </m:sSubPr>
                              <m:e>
                                <m:r>
                                  <a:rPr sz="3500" i="1">
                                    <a:latin typeface="Cambria Math" panose="02040503050406030204" pitchFamily="18" charset="0"/>
                                  </a:rPr>
                                  <m:t>𝑝</m:t>
                                </m:r>
                              </m:e>
                              <m:sub>
                                <m:r>
                                  <a:rPr sz="3500" i="1">
                                    <a:latin typeface="Cambria Math" panose="02040503050406030204" pitchFamily="18" charset="0"/>
                                  </a:rPr>
                                  <m:t>𝜃</m:t>
                                </m:r>
                              </m:sub>
                            </m:sSub>
                            <m:r>
                              <a:rPr sz="3500" i="1">
                                <a:latin typeface="Cambria Math" panose="02040503050406030204" pitchFamily="18" charset="0"/>
                              </a:rPr>
                              <m:t>(</m:t>
                            </m:r>
                            <m:r>
                              <a:rPr sz="3500" i="1">
                                <a:latin typeface="Cambria Math" panose="02040503050406030204" pitchFamily="18" charset="0"/>
                              </a:rPr>
                              <m:t>𝐳</m:t>
                            </m:r>
                            <m:r>
                              <a:rPr sz="3500" i="1">
                                <a:latin typeface="Cambria Math" panose="02040503050406030204" pitchFamily="18" charset="0"/>
                              </a:rPr>
                              <m:t>)</m:t>
                            </m:r>
                          </m:num>
                          <m:den>
                            <m:sSub>
                              <m:sSubPr>
                                <m:ctrlPr>
                                  <a:rPr sz="3500" i="1">
                                    <a:latin typeface="Cambria Math" panose="02040503050406030204" pitchFamily="18" charset="0"/>
                                  </a:rPr>
                                </m:ctrlPr>
                              </m:sSubPr>
                              <m:e>
                                <m:r>
                                  <a:rPr sz="3500" i="1">
                                    <a:latin typeface="Cambria Math" panose="02040503050406030204" pitchFamily="18" charset="0"/>
                                  </a:rPr>
                                  <m:t>𝑝</m:t>
                                </m:r>
                              </m:e>
                              <m:sub>
                                <m:r>
                                  <a:rPr sz="3500" i="1">
                                    <a:latin typeface="Cambria Math" panose="02040503050406030204" pitchFamily="18" charset="0"/>
                                  </a:rPr>
                                  <m:t>𝜃</m:t>
                                </m:r>
                              </m:sub>
                            </m:sSub>
                            <m:r>
                              <a:rPr sz="3500" i="1">
                                <a:latin typeface="Cambria Math" panose="02040503050406030204" pitchFamily="18" charset="0"/>
                              </a:rPr>
                              <m:t>(</m:t>
                            </m:r>
                            <m:r>
                              <a:rPr sz="3500" i="1">
                                <a:latin typeface="Cambria Math" panose="02040503050406030204" pitchFamily="18" charset="0"/>
                              </a:rPr>
                              <m:t>𝐱</m:t>
                            </m:r>
                            <m:r>
                              <a:rPr sz="3500" i="1">
                                <a:latin typeface="Cambria Math" panose="02040503050406030204" pitchFamily="18" charset="0"/>
                              </a:rPr>
                              <m:t>)</m:t>
                            </m:r>
                          </m:den>
                        </m:f>
                      </m:oMath>
                    </m:oMathPara>
                  </a14:m>
                  <a:endParaRPr sz="3500" dirty="0"/>
                </a:p>
              </p:txBody>
            </p:sp>
          </mc:Choice>
          <mc:Fallback xmlns="">
            <p:sp>
              <p:nvSpPr>
                <p:cNvPr id="203" name="Equation"/>
                <p:cNvSpPr txBox="1">
                  <a:spLocks noRot="1" noChangeAspect="1" noMove="1" noResize="1" noEditPoints="1" noAdjustHandles="1" noChangeArrowheads="1" noChangeShapeType="1" noTextEdit="1"/>
                </p:cNvSpPr>
                <p:nvPr/>
              </p:nvSpPr>
              <p:spPr>
                <a:xfrm>
                  <a:off x="0" y="346565"/>
                  <a:ext cx="5110114" cy="1121460"/>
                </a:xfrm>
                <a:prstGeom prst="rect">
                  <a:avLst/>
                </a:prstGeom>
                <a:blipFill>
                  <a:blip r:embed="rId3"/>
                  <a:stretch>
                    <a:fillRect l="-1485" t="-3371" r="-2475" b="-15730"/>
                  </a:stretch>
                </a:blipFill>
                <a:ln w="12700" cap="flat">
                  <a:noFill/>
                  <a:miter lim="400000"/>
                </a:ln>
                <a:effectLst/>
              </p:spPr>
              <p:txBody>
                <a:bodyPr/>
                <a:lstStyle/>
                <a:p>
                  <a:r>
                    <a:rPr lang="en-US">
                      <a:noFill/>
                    </a:rPr>
                    <a:t> </a:t>
                  </a:r>
                </a:p>
              </p:txBody>
            </p:sp>
          </mc:Fallback>
        </mc:AlternateContent>
        <p:sp>
          <p:nvSpPr>
            <p:cNvPr id="204" name="Prior"/>
            <p:cNvSpPr txBox="1"/>
            <p:nvPr/>
          </p:nvSpPr>
          <p:spPr>
            <a:xfrm>
              <a:off x="3661488" y="0"/>
              <a:ext cx="506549"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2000">
                  <a:solidFill>
                    <a:schemeClr val="accent6"/>
                  </a:solidFill>
                </a:defRPr>
              </a:lvl1pPr>
            </a:lstStyle>
            <a:p>
              <a:r>
                <a:t>Prior</a:t>
              </a:r>
            </a:p>
          </p:txBody>
        </p:sp>
        <p:sp>
          <p:nvSpPr>
            <p:cNvPr id="205" name="Likelihood"/>
            <p:cNvSpPr txBox="1"/>
            <p:nvPr/>
          </p:nvSpPr>
          <p:spPr>
            <a:xfrm>
              <a:off x="2267815" y="0"/>
              <a:ext cx="1060930"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2000">
                  <a:solidFill>
                    <a:schemeClr val="accent6"/>
                  </a:solidFill>
                </a:defRPr>
              </a:lvl1pPr>
            </a:lstStyle>
            <a:p>
              <a:r>
                <a:t>Likelihood</a:t>
              </a:r>
            </a:p>
          </p:txBody>
        </p:sp>
        <p:sp>
          <p:nvSpPr>
            <p:cNvPr id="206" name="Evidence"/>
            <p:cNvSpPr txBox="1"/>
            <p:nvPr/>
          </p:nvSpPr>
          <p:spPr>
            <a:xfrm>
              <a:off x="2713397" y="1562385"/>
              <a:ext cx="928523"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2000">
                  <a:solidFill>
                    <a:schemeClr val="accent6"/>
                  </a:solidFill>
                </a:defRPr>
              </a:lvl1pPr>
            </a:lstStyle>
            <a:p>
              <a:r>
                <a:t>Evidence</a:t>
              </a:r>
            </a:p>
          </p:txBody>
        </p:sp>
        <p:sp>
          <p:nvSpPr>
            <p:cNvPr id="207" name="Posterior"/>
            <p:cNvSpPr txBox="1"/>
            <p:nvPr/>
          </p:nvSpPr>
          <p:spPr>
            <a:xfrm>
              <a:off x="231220" y="346565"/>
              <a:ext cx="946220"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2000">
                  <a:solidFill>
                    <a:schemeClr val="accent6"/>
                  </a:solidFill>
                </a:defRPr>
              </a:lvl1pPr>
            </a:lstStyle>
            <a:p>
              <a:r>
                <a:t>Posterior</a:t>
              </a:r>
            </a:p>
          </p:txBody>
        </p:sp>
      </p:grpSp>
      <p:sp>
        <p:nvSpPr>
          <p:cNvPr id="209" name="Problem: the posterior computation is intractable due to high dimensional integral in the computation of the evidence."/>
          <p:cNvSpPr txBox="1"/>
          <p:nvPr/>
        </p:nvSpPr>
        <p:spPr>
          <a:xfrm>
            <a:off x="1777017" y="4116362"/>
            <a:ext cx="8763001" cy="1846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pPr marL="416042" indent="-358258" algn="just" defTabSz="832083">
              <a:lnSpc>
                <a:spcPct val="115000"/>
              </a:lnSpc>
              <a:spcBef>
                <a:spcPts val="500"/>
              </a:spcBef>
              <a:buSzPts val="2300"/>
              <a:buFont typeface="Helvetica"/>
              <a:buChar char="●"/>
              <a:defRPr sz="2366">
                <a:latin typeface="Open Sans"/>
                <a:ea typeface="Open Sans"/>
                <a:cs typeface="Open Sans"/>
                <a:sym typeface="Open Sans"/>
              </a:defRPr>
            </a:pPr>
            <a:r>
              <a:rPr sz="2400" dirty="0">
                <a:latin typeface="Quattrocento Sans" panose="020B0502050000020003" pitchFamily="34" charset="0"/>
              </a:rPr>
              <a:t>Problem: the posterior computation is </a:t>
            </a:r>
            <a:r>
              <a:rPr sz="2400" b="1" dirty="0">
                <a:latin typeface="Quattrocento Sans" panose="020B0502050000020003" pitchFamily="34" charset="0"/>
              </a:rPr>
              <a:t>intractable</a:t>
            </a:r>
            <a:r>
              <a:rPr sz="2400" dirty="0">
                <a:latin typeface="Quattrocento Sans" panose="020B0502050000020003" pitchFamily="34" charset="0"/>
              </a:rPr>
              <a:t> due to high dimensional integral in the computation of the evidence.</a:t>
            </a:r>
          </a:p>
        </p:txBody>
      </p:sp>
      <mc:AlternateContent xmlns:mc="http://schemas.openxmlformats.org/markup-compatibility/2006" xmlns:a14="http://schemas.microsoft.com/office/drawing/2010/main">
        <mc:Choice Requires="a14">
          <p:sp>
            <p:nvSpPr>
              <p:cNvPr id="210" name="Equation"/>
              <p:cNvSpPr txBox="1"/>
              <p:nvPr/>
            </p:nvSpPr>
            <p:spPr>
              <a:xfrm>
                <a:off x="4542196" y="5162775"/>
                <a:ext cx="3815660" cy="527132"/>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3300" i="1">
                              <a:latin typeface="Cambria Math" panose="02040503050406030204" pitchFamily="18" charset="0"/>
                            </a:rPr>
                          </m:ctrlPr>
                        </m:sSubPr>
                        <m:e>
                          <m:r>
                            <a:rPr sz="3300" i="1">
                              <a:latin typeface="Cambria Math" panose="02040503050406030204" pitchFamily="18" charset="0"/>
                            </a:rPr>
                            <m:t>𝑝</m:t>
                          </m:r>
                        </m:e>
                        <m:sub>
                          <m:r>
                            <a:rPr sz="3300" i="1">
                              <a:latin typeface="Cambria Math" panose="02040503050406030204" pitchFamily="18" charset="0"/>
                            </a:rPr>
                            <m:t>𝜽</m:t>
                          </m:r>
                        </m:sub>
                      </m:sSub>
                      <m:r>
                        <a:rPr sz="3300" i="1">
                          <a:latin typeface="Cambria Math" panose="02040503050406030204" pitchFamily="18" charset="0"/>
                        </a:rPr>
                        <m:t>(</m:t>
                      </m:r>
                      <m:r>
                        <a:rPr sz="3300" i="1">
                          <a:latin typeface="Cambria Math" panose="02040503050406030204" pitchFamily="18" charset="0"/>
                        </a:rPr>
                        <m:t>𝐱</m:t>
                      </m:r>
                      <m:r>
                        <a:rPr sz="3300" i="1">
                          <a:latin typeface="Cambria Math" panose="02040503050406030204" pitchFamily="18" charset="0"/>
                        </a:rPr>
                        <m:t>)=∫</m:t>
                      </m:r>
                      <m:sSub>
                        <m:sSubPr>
                          <m:ctrlPr>
                            <a:rPr sz="3300" i="1">
                              <a:latin typeface="Cambria Math" panose="02040503050406030204" pitchFamily="18" charset="0"/>
                            </a:rPr>
                          </m:ctrlPr>
                        </m:sSubPr>
                        <m:e>
                          <m:r>
                            <a:rPr sz="3300" i="1">
                              <a:latin typeface="Cambria Math" panose="02040503050406030204" pitchFamily="18" charset="0"/>
                            </a:rPr>
                            <m:t>𝑝</m:t>
                          </m:r>
                        </m:e>
                        <m:sub>
                          <m:r>
                            <a:rPr sz="3300" i="1">
                              <a:latin typeface="Cambria Math" panose="02040503050406030204" pitchFamily="18" charset="0"/>
                            </a:rPr>
                            <m:t>𝜽</m:t>
                          </m:r>
                        </m:sub>
                      </m:sSub>
                      <m:r>
                        <a:rPr sz="3300" i="1">
                          <a:latin typeface="Cambria Math" panose="02040503050406030204" pitchFamily="18" charset="0"/>
                        </a:rPr>
                        <m:t>(</m:t>
                      </m:r>
                      <m:r>
                        <a:rPr sz="3300" i="1">
                          <a:latin typeface="Cambria Math" panose="02040503050406030204" pitchFamily="18" charset="0"/>
                        </a:rPr>
                        <m:t>𝐱</m:t>
                      </m:r>
                      <m:r>
                        <a:rPr sz="3300" i="1">
                          <a:latin typeface="Cambria Math" panose="02040503050406030204" pitchFamily="18" charset="0"/>
                        </a:rPr>
                        <m:t>,</m:t>
                      </m:r>
                      <m:r>
                        <a:rPr sz="3300" i="1">
                          <a:latin typeface="Cambria Math" panose="02040503050406030204" pitchFamily="18" charset="0"/>
                        </a:rPr>
                        <m:t>𝐳</m:t>
                      </m:r>
                      <m:r>
                        <a:rPr sz="3300" i="1">
                          <a:latin typeface="Cambria Math" panose="02040503050406030204" pitchFamily="18" charset="0"/>
                        </a:rPr>
                        <m:t>)</m:t>
                      </m:r>
                      <m:r>
                        <a:rPr sz="3300" i="1">
                          <a:latin typeface="Cambria Math" panose="02040503050406030204" pitchFamily="18" charset="0"/>
                        </a:rPr>
                        <m:t>𝑑</m:t>
                      </m:r>
                      <m:r>
                        <a:rPr sz="3300" i="1">
                          <a:latin typeface="Cambria Math" panose="02040503050406030204" pitchFamily="18" charset="0"/>
                        </a:rPr>
                        <m:t>𝐳</m:t>
                      </m:r>
                    </m:oMath>
                  </m:oMathPara>
                </a14:m>
                <a:endParaRPr sz="3300"/>
              </a:p>
            </p:txBody>
          </p:sp>
        </mc:Choice>
        <mc:Fallback xmlns="">
          <p:sp>
            <p:nvSpPr>
              <p:cNvPr id="210" name="Equation"/>
              <p:cNvSpPr txBox="1">
                <a:spLocks noRot="1" noChangeAspect="1" noMove="1" noResize="1" noEditPoints="1" noAdjustHandles="1" noChangeArrowheads="1" noChangeShapeType="1" noTextEdit="1"/>
              </p:cNvSpPr>
              <p:nvPr/>
            </p:nvSpPr>
            <p:spPr>
              <a:xfrm>
                <a:off x="4542196" y="5162775"/>
                <a:ext cx="3815660" cy="527132"/>
              </a:xfrm>
              <a:prstGeom prst="rect">
                <a:avLst/>
              </a:prstGeom>
              <a:blipFill>
                <a:blip r:embed="rId4"/>
                <a:stretch>
                  <a:fillRect l="-2318" t="-11905" r="-1987" b="-40476"/>
                </a:stretch>
              </a:blipFill>
              <a:ln w="12700">
                <a:miter lim="400000"/>
              </a:ln>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3F6591-EF7D-BD8D-413E-D1AB79D5CE66}"/>
              </a:ext>
            </a:extLst>
          </p:cNvPr>
          <p:cNvSpPr>
            <a:spLocks noGrp="1"/>
          </p:cNvSpPr>
          <p:nvPr>
            <p:ph type="body" idx="1"/>
          </p:nvPr>
        </p:nvSpPr>
        <p:spPr/>
        <p:txBody>
          <a:bodyPr/>
          <a:lstStyle/>
          <a:p>
            <a:r>
              <a:rPr lang="en-US" dirty="0"/>
              <a:t>Variational Inference</a:t>
            </a:r>
          </a:p>
        </p:txBody>
      </p:sp>
      <p:sp>
        <p:nvSpPr>
          <p:cNvPr id="215"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216"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p:sp>
        <p:nvSpPr>
          <p:cNvPr id="217" name="Solution: Approximate the posterior by using variational inference methods by solving an optimization problem. The KL term stands for the Kullback-Leibler divergence."/>
          <p:cNvSpPr txBox="1"/>
          <p:nvPr/>
        </p:nvSpPr>
        <p:spPr>
          <a:xfrm>
            <a:off x="1777016" y="1574504"/>
            <a:ext cx="8809723" cy="1072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6324" indent="-263779" algn="just" defTabSz="612648">
              <a:lnSpc>
                <a:spcPct val="115000"/>
              </a:lnSpc>
              <a:spcBef>
                <a:spcPts val="400"/>
              </a:spcBef>
              <a:buClr>
                <a:srgbClr val="000000"/>
              </a:buClr>
              <a:buSzPts val="1700"/>
              <a:buFont typeface="Helvetica"/>
              <a:buChar char="●"/>
              <a:defRPr sz="1742">
                <a:latin typeface="Open Sans"/>
                <a:ea typeface="Open Sans"/>
                <a:cs typeface="Open Sans"/>
                <a:sym typeface="Open Sans"/>
              </a:defRPr>
            </a:lvl1pPr>
          </a:lstStyle>
          <a:p>
            <a:r>
              <a:rPr sz="1743" dirty="0">
                <a:latin typeface="Quattrocento Sans" panose="020B0502050000020003" pitchFamily="34" charset="0"/>
              </a:rPr>
              <a:t>Solution: Approximate the posterior by using variational inference methods by solving an optimization problem. The KL term stands for the </a:t>
            </a:r>
            <a:r>
              <a:rPr sz="1743" dirty="0" err="1">
                <a:latin typeface="Quattrocento Sans" panose="020B0502050000020003" pitchFamily="34" charset="0"/>
              </a:rPr>
              <a:t>Kullback-Leibler</a:t>
            </a:r>
            <a:r>
              <a:rPr sz="1743" dirty="0">
                <a:latin typeface="Quattrocento Sans" panose="020B0502050000020003" pitchFamily="34" charset="0"/>
              </a:rPr>
              <a:t> divergence.</a:t>
            </a:r>
          </a:p>
        </p:txBody>
      </p:sp>
      <p:pic>
        <p:nvPicPr>
          <p:cNvPr id="218" name="VI_edit.png" descr="VI_edit.png"/>
          <p:cNvPicPr>
            <a:picLocks noChangeAspect="1"/>
          </p:cNvPicPr>
          <p:nvPr/>
        </p:nvPicPr>
        <p:blipFill>
          <a:blip r:embed="rId3"/>
          <a:stretch>
            <a:fillRect/>
          </a:stretch>
        </p:blipFill>
        <p:spPr>
          <a:xfrm>
            <a:off x="2165590" y="2564453"/>
            <a:ext cx="3535957" cy="2736220"/>
          </a:xfrm>
          <a:prstGeom prst="rect">
            <a:avLst/>
          </a:prstGeom>
          <a:ln w="12700">
            <a:miter lim="400000"/>
          </a:ln>
        </p:spPr>
      </p:pic>
      <p:sp>
        <p:nvSpPr>
          <p:cNvPr id="219" name="Image is adapted from Altosaar, J., Probabilistic Modeling of Structure in Science: Statistical Physics to Recommender Systems, Ph.D. Thesis, Princeton University, 2020."/>
          <p:cNvSpPr txBox="1"/>
          <p:nvPr/>
        </p:nvSpPr>
        <p:spPr>
          <a:xfrm>
            <a:off x="168885" y="6020682"/>
            <a:ext cx="11199960"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just">
              <a:defRPr sz="1000"/>
            </a:pPr>
            <a:r>
              <a:rPr sz="1000" dirty="0"/>
              <a:t>Image is adapted from </a:t>
            </a:r>
            <a:r>
              <a:rPr sz="1000" i="1" dirty="0" err="1"/>
              <a:t>Altosaar</a:t>
            </a:r>
            <a:r>
              <a:rPr sz="1000" i="1" dirty="0"/>
              <a:t>, J., Probabilistic Modeling of Structure in Science: Statistical Physics to Recommender Systems, Ph.D. Thesis, </a:t>
            </a:r>
            <a:r>
              <a:rPr sz="1000" i="1" dirty="0" err="1"/>
              <a:t>PrincetonUniversity</a:t>
            </a:r>
            <a:r>
              <a:rPr sz="1000" i="1" dirty="0"/>
              <a:t>, 2020. </a:t>
            </a:r>
            <a:br>
              <a:rPr sz="1000" dirty="0"/>
            </a:br>
            <a:endParaRPr sz="1000" dirty="0"/>
          </a:p>
        </p:txBody>
      </p:sp>
      <p:sp>
        <p:nvSpPr>
          <p:cNvPr id="220" name="Illustration describing the variational inference methods."/>
          <p:cNvSpPr txBox="1"/>
          <p:nvPr/>
        </p:nvSpPr>
        <p:spPr>
          <a:xfrm>
            <a:off x="1733151" y="5592061"/>
            <a:ext cx="4134530" cy="21544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400"/>
              <a:t>Illustration describing the variational inference methods.</a:t>
            </a:r>
          </a:p>
        </p:txBody>
      </p:sp>
      <mc:AlternateContent xmlns:mc="http://schemas.openxmlformats.org/markup-compatibility/2006" xmlns:a14="http://schemas.microsoft.com/office/drawing/2010/main">
        <mc:Choice Requires="a14">
          <p:sp>
            <p:nvSpPr>
              <p:cNvPr id="221" name="Equation"/>
              <p:cNvSpPr txBox="1"/>
              <p:nvPr/>
            </p:nvSpPr>
            <p:spPr>
              <a:xfrm>
                <a:off x="6138681" y="4051307"/>
                <a:ext cx="2910797" cy="419025"/>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500" i="1">
                              <a:latin typeface="Cambria Math" panose="02040503050406030204" pitchFamily="18" charset="0"/>
                            </a:rPr>
                          </m:ctrlPr>
                        </m:sSubPr>
                        <m:e>
                          <m:r>
                            <a:rPr sz="2500" i="1">
                              <a:latin typeface="Cambria Math" panose="02040503050406030204" pitchFamily="18" charset="0"/>
                            </a:rPr>
                            <m:t>𝑞</m:t>
                          </m:r>
                        </m:e>
                        <m:sub>
                          <m:r>
                            <a:rPr sz="2500" i="1">
                              <a:latin typeface="Cambria Math" panose="02040503050406030204" pitchFamily="18" charset="0"/>
                            </a:rPr>
                            <m:t>𝜙</m:t>
                          </m:r>
                        </m:sub>
                      </m:sSub>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r>
                        <a:rPr sz="2500" i="1">
                          <a:latin typeface="Cambria Math" panose="02040503050406030204" pitchFamily="18" charset="0"/>
                        </a:rPr>
                        <m:t>𝐱</m:t>
                      </m:r>
                      <m:r>
                        <a:rPr sz="2500" i="1">
                          <a:latin typeface="Cambria Math" panose="02040503050406030204" pitchFamily="18" charset="0"/>
                        </a:rPr>
                        <m:t>)≈</m:t>
                      </m:r>
                      <m:sSub>
                        <m:sSubPr>
                          <m:ctrlPr>
                            <a:rPr sz="2500" i="1">
                              <a:latin typeface="Cambria Math" panose="02040503050406030204" pitchFamily="18" charset="0"/>
                            </a:rPr>
                          </m:ctrlPr>
                        </m:sSubPr>
                        <m:e>
                          <m:r>
                            <a:rPr sz="2500" i="1">
                              <a:latin typeface="Cambria Math" panose="02040503050406030204" pitchFamily="18" charset="0"/>
                            </a:rPr>
                            <m:t>𝑝</m:t>
                          </m:r>
                        </m:e>
                        <m:sub>
                          <m:r>
                            <a:rPr sz="2500" i="1">
                              <a:latin typeface="Cambria Math" panose="02040503050406030204" pitchFamily="18" charset="0"/>
                            </a:rPr>
                            <m:t>𝜽</m:t>
                          </m:r>
                        </m:sub>
                      </m:sSub>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r>
                        <a:rPr sz="2500" i="1">
                          <a:latin typeface="Cambria Math" panose="02040503050406030204" pitchFamily="18" charset="0"/>
                        </a:rPr>
                        <m:t>𝐱</m:t>
                      </m:r>
                      <m:r>
                        <a:rPr sz="2500" i="1">
                          <a:latin typeface="Cambria Math" panose="02040503050406030204" pitchFamily="18" charset="0"/>
                        </a:rPr>
                        <m:t>)</m:t>
                      </m:r>
                    </m:oMath>
                  </m:oMathPara>
                </a14:m>
                <a:endParaRPr sz="2500"/>
              </a:p>
            </p:txBody>
          </p:sp>
        </mc:Choice>
        <mc:Fallback xmlns="">
          <p:sp>
            <p:nvSpPr>
              <p:cNvPr id="221" name="Equation"/>
              <p:cNvSpPr txBox="1">
                <a:spLocks noRot="1" noChangeAspect="1" noMove="1" noResize="1" noEditPoints="1" noAdjustHandles="1" noChangeArrowheads="1" noChangeShapeType="1" noTextEdit="1"/>
              </p:cNvSpPr>
              <p:nvPr/>
            </p:nvSpPr>
            <p:spPr>
              <a:xfrm>
                <a:off x="6138681" y="4051307"/>
                <a:ext cx="2910797" cy="419025"/>
              </a:xfrm>
              <a:prstGeom prst="rect">
                <a:avLst/>
              </a:prstGeom>
              <a:blipFill>
                <a:blip r:embed="rId4"/>
                <a:stretch>
                  <a:fillRect l="-2174" t="-3030" r="-3478" b="-30303"/>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Equation"/>
              <p:cNvSpPr txBox="1"/>
              <p:nvPr/>
            </p:nvSpPr>
            <p:spPr>
              <a:xfrm>
                <a:off x="6811005" y="2770473"/>
                <a:ext cx="1404487" cy="452496"/>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700" i="1">
                              <a:latin typeface="Cambria Math" panose="02040503050406030204" pitchFamily="18" charset="0"/>
                            </a:rPr>
                          </m:ctrlPr>
                        </m:sSubPr>
                        <m:e>
                          <m:r>
                            <a:rPr sz="2700" i="1">
                              <a:latin typeface="Cambria Math" panose="02040503050406030204" pitchFamily="18" charset="0"/>
                            </a:rPr>
                            <m:t>𝑞</m:t>
                          </m:r>
                        </m:e>
                        <m:sub>
                          <m:r>
                            <a:rPr sz="2700" i="1">
                              <a:latin typeface="Cambria Math" panose="02040503050406030204" pitchFamily="18" charset="0"/>
                            </a:rPr>
                            <m:t>𝜙</m:t>
                          </m:r>
                        </m:sub>
                      </m:sSub>
                      <m:r>
                        <a:rPr sz="2700" i="1">
                          <a:latin typeface="Cambria Math" panose="02040503050406030204" pitchFamily="18" charset="0"/>
                        </a:rPr>
                        <m:t>(</m:t>
                      </m:r>
                      <m:r>
                        <a:rPr sz="2700" i="1">
                          <a:latin typeface="Cambria Math" panose="02040503050406030204" pitchFamily="18" charset="0"/>
                        </a:rPr>
                        <m:t>𝐳</m:t>
                      </m:r>
                      <m:r>
                        <a:rPr sz="2700" i="1">
                          <a:latin typeface="Cambria Math" panose="02040503050406030204" pitchFamily="18" charset="0"/>
                        </a:rPr>
                        <m:t>∣</m:t>
                      </m:r>
                      <m:r>
                        <a:rPr sz="2700" i="1">
                          <a:latin typeface="Cambria Math" panose="02040503050406030204" pitchFamily="18" charset="0"/>
                        </a:rPr>
                        <m:t>𝐱</m:t>
                      </m:r>
                      <m:r>
                        <a:rPr sz="2700" i="1">
                          <a:latin typeface="Cambria Math" panose="02040503050406030204" pitchFamily="18" charset="0"/>
                        </a:rPr>
                        <m:t>)</m:t>
                      </m:r>
                    </m:oMath>
                  </m:oMathPara>
                </a14:m>
                <a:endParaRPr sz="2700"/>
              </a:p>
            </p:txBody>
          </p:sp>
        </mc:Choice>
        <mc:Fallback xmlns="">
          <p:sp>
            <p:nvSpPr>
              <p:cNvPr id="222" name="Equation"/>
              <p:cNvSpPr txBox="1">
                <a:spLocks noRot="1" noChangeAspect="1" noMove="1" noResize="1" noEditPoints="1" noAdjustHandles="1" noChangeArrowheads="1" noChangeShapeType="1" noTextEdit="1"/>
              </p:cNvSpPr>
              <p:nvPr/>
            </p:nvSpPr>
            <p:spPr>
              <a:xfrm>
                <a:off x="6811005" y="2770473"/>
                <a:ext cx="1404487" cy="452496"/>
              </a:xfrm>
              <a:prstGeom prst="rect">
                <a:avLst/>
              </a:prstGeom>
              <a:blipFill>
                <a:blip r:embed="rId5"/>
                <a:stretch>
                  <a:fillRect l="-6250" r="-8036" b="-27027"/>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Equation"/>
              <p:cNvSpPr txBox="1"/>
              <p:nvPr/>
            </p:nvSpPr>
            <p:spPr>
              <a:xfrm>
                <a:off x="6808511" y="3350604"/>
                <a:ext cx="1365951" cy="415498"/>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700" i="1">
                              <a:latin typeface="Cambria Math" panose="02040503050406030204" pitchFamily="18" charset="0"/>
                            </a:rPr>
                          </m:ctrlPr>
                        </m:sSubPr>
                        <m:e>
                          <m:r>
                            <a:rPr sz="2700" i="1">
                              <a:latin typeface="Cambria Math" panose="02040503050406030204" pitchFamily="18" charset="0"/>
                            </a:rPr>
                            <m:t>𝑝</m:t>
                          </m:r>
                        </m:e>
                        <m:sub>
                          <m:r>
                            <a:rPr sz="2700" i="1">
                              <a:latin typeface="Cambria Math" panose="02040503050406030204" pitchFamily="18" charset="0"/>
                            </a:rPr>
                            <m:t>𝜽</m:t>
                          </m:r>
                        </m:sub>
                      </m:sSub>
                      <m:r>
                        <a:rPr sz="2700" i="1">
                          <a:latin typeface="Cambria Math" panose="02040503050406030204" pitchFamily="18" charset="0"/>
                        </a:rPr>
                        <m:t>(</m:t>
                      </m:r>
                      <m:r>
                        <a:rPr sz="2700" i="1">
                          <a:latin typeface="Cambria Math" panose="02040503050406030204" pitchFamily="18" charset="0"/>
                        </a:rPr>
                        <m:t>𝐳</m:t>
                      </m:r>
                      <m:r>
                        <a:rPr sz="2700" i="1">
                          <a:latin typeface="Cambria Math" panose="02040503050406030204" pitchFamily="18" charset="0"/>
                        </a:rPr>
                        <m:t>∣</m:t>
                      </m:r>
                      <m:r>
                        <a:rPr sz="2700" i="1">
                          <a:latin typeface="Cambria Math" panose="02040503050406030204" pitchFamily="18" charset="0"/>
                        </a:rPr>
                        <m:t>𝐱</m:t>
                      </m:r>
                      <m:r>
                        <a:rPr sz="2700" i="1">
                          <a:latin typeface="Cambria Math" panose="02040503050406030204" pitchFamily="18" charset="0"/>
                        </a:rPr>
                        <m:t>)</m:t>
                      </m:r>
                    </m:oMath>
                  </m:oMathPara>
                </a14:m>
                <a:endParaRPr sz="2700"/>
              </a:p>
            </p:txBody>
          </p:sp>
        </mc:Choice>
        <mc:Fallback xmlns="">
          <p:sp>
            <p:nvSpPr>
              <p:cNvPr id="223" name="Equation"/>
              <p:cNvSpPr txBox="1">
                <a:spLocks noRot="1" noChangeAspect="1" noMove="1" noResize="1" noEditPoints="1" noAdjustHandles="1" noChangeArrowheads="1" noChangeShapeType="1" noTextEdit="1"/>
              </p:cNvSpPr>
              <p:nvPr/>
            </p:nvSpPr>
            <p:spPr>
              <a:xfrm>
                <a:off x="6808511" y="3350604"/>
                <a:ext cx="1365951" cy="415498"/>
              </a:xfrm>
              <a:prstGeom prst="rect">
                <a:avLst/>
              </a:prstGeom>
              <a:blipFill>
                <a:blip r:embed="rId6"/>
                <a:stretch>
                  <a:fillRect l="-6481" t="-3030" r="-8333" b="-33333"/>
                </a:stretch>
              </a:blipFill>
              <a:ln w="12700">
                <a:miter lim="400000"/>
              </a:ln>
            </p:spPr>
            <p:txBody>
              <a:bodyPr/>
              <a:lstStyle/>
              <a:p>
                <a:r>
                  <a:rPr lang="en-US">
                    <a:noFill/>
                  </a:rPr>
                  <a:t> </a:t>
                </a:r>
              </a:p>
            </p:txBody>
          </p:sp>
        </mc:Fallback>
      </mc:AlternateContent>
      <p:sp>
        <p:nvSpPr>
          <p:cNvPr id="224" name="Variational posterior"/>
          <p:cNvSpPr txBox="1"/>
          <p:nvPr/>
        </p:nvSpPr>
        <p:spPr>
          <a:xfrm>
            <a:off x="8629463" y="2814817"/>
            <a:ext cx="1896516"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1600">
                <a:solidFill>
                  <a:schemeClr val="accent6"/>
                </a:solidFill>
              </a:defRPr>
            </a:lvl1pPr>
          </a:lstStyle>
          <a:p>
            <a:r>
              <a:rPr>
                <a:solidFill>
                  <a:srgbClr val="0A4876"/>
                </a:solidFill>
              </a:rPr>
              <a:t>Variational posterior</a:t>
            </a:r>
          </a:p>
        </p:txBody>
      </p:sp>
      <p:sp>
        <p:nvSpPr>
          <p:cNvPr id="225" name="Target posterior"/>
          <p:cNvSpPr txBox="1"/>
          <p:nvPr/>
        </p:nvSpPr>
        <p:spPr>
          <a:xfrm>
            <a:off x="8629463" y="3376004"/>
            <a:ext cx="1896516"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a:defRPr sz="1600">
                <a:solidFill>
                  <a:schemeClr val="accent6"/>
                </a:solidFill>
              </a:defRPr>
            </a:lvl1pPr>
          </a:lstStyle>
          <a:p>
            <a:r>
              <a:rPr>
                <a:solidFill>
                  <a:srgbClr val="0A4876"/>
                </a:solidFill>
              </a:rPr>
              <a:t>Target posterior</a:t>
            </a:r>
          </a:p>
        </p:txBody>
      </p:sp>
      <p:sp>
        <p:nvSpPr>
          <p:cNvPr id="226" name="Aim"/>
          <p:cNvSpPr txBox="1"/>
          <p:nvPr/>
        </p:nvSpPr>
        <p:spPr>
          <a:xfrm>
            <a:off x="8629463" y="4049163"/>
            <a:ext cx="1896516"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a:defRPr sz="1600">
                <a:solidFill>
                  <a:schemeClr val="accent6"/>
                </a:solidFill>
              </a:defRPr>
            </a:lvl1pPr>
          </a:lstStyle>
          <a:p>
            <a:r>
              <a:rPr>
                <a:solidFill>
                  <a:srgbClr val="0A4876"/>
                </a:solidFill>
              </a:rPr>
              <a:t>Aim</a:t>
            </a:r>
          </a:p>
        </p:txBody>
      </p:sp>
      <p:grpSp>
        <p:nvGrpSpPr>
          <p:cNvPr id="230" name="Group"/>
          <p:cNvGrpSpPr/>
          <p:nvPr/>
        </p:nvGrpSpPr>
        <p:grpSpPr>
          <a:xfrm>
            <a:off x="5616345" y="4630725"/>
            <a:ext cx="5375506" cy="878048"/>
            <a:chOff x="-1" y="0"/>
            <a:chExt cx="5375504" cy="878047"/>
          </a:xfrm>
        </p:grpSpPr>
        <mc:AlternateContent xmlns:mc="http://schemas.openxmlformats.org/markup-compatibility/2006" xmlns:a14="http://schemas.microsoft.com/office/drawing/2010/main">
          <mc:Choice Requires="a14">
            <p:sp>
              <p:nvSpPr>
                <p:cNvPr id="227" name="Equation"/>
                <p:cNvSpPr txBox="1"/>
                <p:nvPr/>
              </p:nvSpPr>
              <p:spPr>
                <a:xfrm>
                  <a:off x="72098" y="56856"/>
                  <a:ext cx="5266634" cy="542007"/>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Sup>
                          <m:sSubSupPr>
                            <m:ctrlPr>
                              <a:rPr lang="ar-AE" sz="2100" i="1">
                                <a:solidFill>
                                  <a:srgbClr val="0A4876"/>
                                </a:solidFill>
                                <a:latin typeface="Cambria Math" panose="02040503050406030204" pitchFamily="18" charset="0"/>
                              </a:rPr>
                            </m:ctrlPr>
                          </m:sSubSupPr>
                          <m:e>
                            <m:r>
                              <a:rPr lang="ar-AE" sz="2100" i="1">
                                <a:solidFill>
                                  <a:srgbClr val="0A4876"/>
                                </a:solidFill>
                                <a:latin typeface="Cambria Math" panose="02040503050406030204" pitchFamily="18" charset="0"/>
                              </a:rPr>
                              <m:t>𝑞</m:t>
                            </m:r>
                          </m:e>
                          <m:sub>
                            <m:r>
                              <a:rPr lang="ar-AE" sz="2100" i="1">
                                <a:solidFill>
                                  <a:srgbClr val="0A4876"/>
                                </a:solidFill>
                                <a:latin typeface="Cambria Math" panose="02040503050406030204" pitchFamily="18" charset="0"/>
                              </a:rPr>
                              <m:t>𝜙</m:t>
                            </m:r>
                          </m:sub>
                          <m:sup>
                            <m:r>
                              <a:rPr lang="ar-AE" sz="2100" i="1">
                                <a:solidFill>
                                  <a:srgbClr val="0A4876"/>
                                </a:solidFill>
                                <a:latin typeface="Cambria Math" panose="02040503050406030204" pitchFamily="18" charset="0"/>
                              </a:rPr>
                              <m:t>∗</m:t>
                            </m:r>
                          </m:sup>
                        </m:sSubSup>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𝐳</m:t>
                        </m:r>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𝐱</m:t>
                        </m:r>
                        <m:r>
                          <a:rPr lang="ar-AE" sz="2100" i="1">
                            <a:solidFill>
                              <a:srgbClr val="0A4876"/>
                            </a:solidFill>
                            <a:latin typeface="Cambria Math" panose="02040503050406030204" pitchFamily="18" charset="0"/>
                          </a:rPr>
                          <m:t>)=</m:t>
                        </m:r>
                        <m:limLow>
                          <m:limLowPr>
                            <m:ctrlPr>
                              <a:rPr lang="ar-AE" sz="2100" i="1">
                                <a:solidFill>
                                  <a:srgbClr val="0A4876"/>
                                </a:solidFill>
                                <a:latin typeface="Cambria Math" panose="02040503050406030204" pitchFamily="18" charset="0"/>
                              </a:rPr>
                            </m:ctrlPr>
                          </m:limLowPr>
                          <m:e>
                            <m:r>
                              <m:rPr>
                                <m:sty m:val="p"/>
                              </m:rPr>
                              <a:rPr lang="en-GB" sz="2100" i="1">
                                <a:solidFill>
                                  <a:srgbClr val="0A4876"/>
                                </a:solidFill>
                                <a:latin typeface="Cambria Math" panose="02040503050406030204" pitchFamily="18" charset="0"/>
                              </a:rPr>
                              <m:t>arg</m:t>
                            </m:r>
                            <m:r>
                              <a:rPr lang="en-GB" sz="2100" i="1">
                                <a:solidFill>
                                  <a:srgbClr val="0A4876"/>
                                </a:solidFill>
                                <a:latin typeface="Cambria Math" panose="02040503050406030204" pitchFamily="18" charset="0"/>
                              </a:rPr>
                              <m:t>𝑚𝑖𝑛</m:t>
                            </m:r>
                          </m:e>
                          <m:lim>
                            <m:r>
                              <a:rPr lang="ar-AE" sz="2100" i="1">
                                <a:solidFill>
                                  <a:srgbClr val="0A4876"/>
                                </a:solidFill>
                                <a:latin typeface="Cambria Math" panose="02040503050406030204" pitchFamily="18" charset="0"/>
                              </a:rPr>
                              <m:t>𝜙</m:t>
                            </m:r>
                          </m:lim>
                        </m:limLow>
                        <m:sSub>
                          <m:sSubPr>
                            <m:ctrlPr>
                              <a:rPr lang="ar-AE" sz="2100" i="1">
                                <a:solidFill>
                                  <a:srgbClr val="0A4876"/>
                                </a:solidFill>
                                <a:latin typeface="Cambria Math" panose="02040503050406030204" pitchFamily="18" charset="0"/>
                              </a:rPr>
                            </m:ctrlPr>
                          </m:sSubPr>
                          <m:e>
                            <m:r>
                              <a:rPr lang="ar-AE" sz="2100" i="1">
                                <a:solidFill>
                                  <a:srgbClr val="0A4876"/>
                                </a:solidFill>
                                <a:latin typeface="Cambria Math" panose="02040503050406030204" pitchFamily="18" charset="0"/>
                              </a:rPr>
                              <m:t>𝒟</m:t>
                            </m:r>
                          </m:e>
                          <m:sub>
                            <m:r>
                              <a:rPr lang="ar-AE" sz="2100" i="1">
                                <a:solidFill>
                                  <a:srgbClr val="0A4876"/>
                                </a:solidFill>
                                <a:latin typeface="Cambria Math" panose="02040503050406030204" pitchFamily="18" charset="0"/>
                              </a:rPr>
                              <m:t>𝐾𝐿</m:t>
                            </m:r>
                          </m:sub>
                        </m:sSub>
                        <m:d>
                          <m:dPr>
                            <m:begChr m:val="["/>
                            <m:endChr m:val="]"/>
                            <m:ctrlPr>
                              <a:rPr lang="ar-AE" sz="2100" i="1">
                                <a:solidFill>
                                  <a:srgbClr val="0A4876"/>
                                </a:solidFill>
                                <a:latin typeface="Cambria Math" panose="02040503050406030204" pitchFamily="18" charset="0"/>
                              </a:rPr>
                            </m:ctrlPr>
                          </m:dPr>
                          <m:e>
                            <m:sSub>
                              <m:sSubPr>
                                <m:ctrlPr>
                                  <a:rPr lang="ar-AE" sz="2100" i="1">
                                    <a:solidFill>
                                      <a:srgbClr val="0A4876"/>
                                    </a:solidFill>
                                    <a:latin typeface="Cambria Math" panose="02040503050406030204" pitchFamily="18" charset="0"/>
                                  </a:rPr>
                                </m:ctrlPr>
                              </m:sSubPr>
                              <m:e>
                                <m:r>
                                  <a:rPr lang="ar-AE" sz="2100" i="1">
                                    <a:solidFill>
                                      <a:srgbClr val="0A4876"/>
                                    </a:solidFill>
                                    <a:latin typeface="Cambria Math" panose="02040503050406030204" pitchFamily="18" charset="0"/>
                                  </a:rPr>
                                  <m:t>𝑞</m:t>
                                </m:r>
                              </m:e>
                              <m:sub>
                                <m:r>
                                  <a:rPr lang="ar-AE" sz="2100" i="1">
                                    <a:solidFill>
                                      <a:srgbClr val="0A4876"/>
                                    </a:solidFill>
                                    <a:latin typeface="Cambria Math" panose="02040503050406030204" pitchFamily="18" charset="0"/>
                                  </a:rPr>
                                  <m:t>𝜙</m:t>
                                </m:r>
                              </m:sub>
                            </m:sSub>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𝐳</m:t>
                            </m:r>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𝐱</m:t>
                            </m:r>
                            <m:r>
                              <a:rPr lang="ar-AE" sz="2100" i="1">
                                <a:solidFill>
                                  <a:srgbClr val="0A4876"/>
                                </a:solidFill>
                                <a:latin typeface="Cambria Math" panose="02040503050406030204" pitchFamily="18" charset="0"/>
                              </a:rPr>
                              <m:t>)∥</m:t>
                            </m:r>
                            <m:sSub>
                              <m:sSubPr>
                                <m:ctrlPr>
                                  <a:rPr lang="ar-AE" sz="2100" i="1">
                                    <a:solidFill>
                                      <a:srgbClr val="0A4876"/>
                                    </a:solidFill>
                                    <a:latin typeface="Cambria Math" panose="02040503050406030204" pitchFamily="18" charset="0"/>
                                  </a:rPr>
                                </m:ctrlPr>
                              </m:sSubPr>
                              <m:e>
                                <m:r>
                                  <a:rPr lang="ar-AE" sz="2100" i="1">
                                    <a:solidFill>
                                      <a:srgbClr val="0A4876"/>
                                    </a:solidFill>
                                    <a:latin typeface="Cambria Math" panose="02040503050406030204" pitchFamily="18" charset="0"/>
                                  </a:rPr>
                                  <m:t>𝑝</m:t>
                                </m:r>
                              </m:e>
                              <m:sub>
                                <m:r>
                                  <a:rPr lang="ar-AE" sz="2100" i="1">
                                    <a:solidFill>
                                      <a:srgbClr val="0A4876"/>
                                    </a:solidFill>
                                    <a:latin typeface="Cambria Math" panose="02040503050406030204" pitchFamily="18" charset="0"/>
                                  </a:rPr>
                                  <m:t>𝜃</m:t>
                                </m:r>
                              </m:sub>
                            </m:sSub>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𝐳</m:t>
                            </m:r>
                            <m:r>
                              <a:rPr lang="ar-AE" sz="2100" i="1">
                                <a:solidFill>
                                  <a:srgbClr val="0A4876"/>
                                </a:solidFill>
                                <a:latin typeface="Cambria Math" panose="02040503050406030204" pitchFamily="18" charset="0"/>
                              </a:rPr>
                              <m:t>∣</m:t>
                            </m:r>
                            <m:r>
                              <a:rPr lang="ar-AE" sz="2100" i="1">
                                <a:solidFill>
                                  <a:srgbClr val="0A4876"/>
                                </a:solidFill>
                                <a:latin typeface="Cambria Math" panose="02040503050406030204" pitchFamily="18" charset="0"/>
                              </a:rPr>
                              <m:t>𝐱</m:t>
                            </m:r>
                            <m:r>
                              <a:rPr lang="ar-AE" sz="2100" i="1">
                                <a:solidFill>
                                  <a:srgbClr val="0A4876"/>
                                </a:solidFill>
                                <a:latin typeface="Cambria Math" panose="02040503050406030204" pitchFamily="18" charset="0"/>
                              </a:rPr>
                              <m:t>)</m:t>
                            </m:r>
                          </m:e>
                        </m:d>
                      </m:oMath>
                    </m:oMathPara>
                  </a14:m>
                  <a:endParaRPr lang="ar-AE" sz="2100" dirty="0">
                    <a:solidFill>
                      <a:srgbClr val="0A4876"/>
                    </a:solidFill>
                  </a:endParaRPr>
                </a:p>
              </p:txBody>
            </p:sp>
          </mc:Choice>
          <mc:Fallback xmlns="">
            <p:sp>
              <p:nvSpPr>
                <p:cNvPr id="227" name="Equation"/>
                <p:cNvSpPr txBox="1">
                  <a:spLocks noRot="1" noChangeAspect="1" noMove="1" noResize="1" noEditPoints="1" noAdjustHandles="1" noChangeArrowheads="1" noChangeShapeType="1" noTextEdit="1"/>
                </p:cNvSpPr>
                <p:nvPr/>
              </p:nvSpPr>
              <p:spPr>
                <a:xfrm>
                  <a:off x="72098" y="56856"/>
                  <a:ext cx="5266634" cy="542007"/>
                </a:xfrm>
                <a:prstGeom prst="rect">
                  <a:avLst/>
                </a:prstGeom>
                <a:blipFill>
                  <a:blip r:embed="rId7"/>
                  <a:stretch>
                    <a:fillRect l="-481" t="-11628" r="-3365" b="-16279"/>
                  </a:stretch>
                </a:blipFill>
                <a:ln w="12700" cap="flat">
                  <a:noFill/>
                  <a:miter lim="400000"/>
                </a:ln>
                <a:effectLst/>
              </p:spPr>
              <p:txBody>
                <a:bodyPr/>
                <a:lstStyle/>
                <a:p>
                  <a:r>
                    <a:rPr lang="en-US">
                      <a:noFill/>
                    </a:rPr>
                    <a:t> </a:t>
                  </a:r>
                </a:p>
              </p:txBody>
            </p:sp>
          </mc:Fallback>
        </mc:AlternateContent>
        <p:sp>
          <p:nvSpPr>
            <p:cNvPr id="228" name="Objective function"/>
            <p:cNvSpPr txBox="1"/>
            <p:nvPr/>
          </p:nvSpPr>
          <p:spPr>
            <a:xfrm>
              <a:off x="3114718" y="594255"/>
              <a:ext cx="1896516" cy="283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6"/>
                  </a:solidFill>
                </a:defRPr>
              </a:lvl1pPr>
            </a:lstStyle>
            <a:p>
              <a:r>
                <a:rPr dirty="0">
                  <a:solidFill>
                    <a:srgbClr val="0A4876"/>
                  </a:solidFill>
                </a:rPr>
                <a:t>Objective function</a:t>
              </a:r>
            </a:p>
          </p:txBody>
        </p:sp>
        <p:sp>
          <p:nvSpPr>
            <p:cNvPr id="229" name="Rectangle"/>
            <p:cNvSpPr/>
            <p:nvPr/>
          </p:nvSpPr>
          <p:spPr>
            <a:xfrm>
              <a:off x="-1" y="0"/>
              <a:ext cx="5375504" cy="852379"/>
            </a:xfrm>
            <a:prstGeom prst="rect">
              <a:avLst/>
            </a:prstGeom>
            <a:noFill/>
            <a:ln w="25400" cap="flat">
              <a:solidFill>
                <a:schemeClr val="accent6"/>
              </a:solidFill>
              <a:prstDash val="sysDot"/>
              <a:miter lim="400000"/>
            </a:ln>
            <a:effectLst/>
          </p:spPr>
          <p:txBody>
            <a:bodyPr wrap="square" lIns="0" tIns="0" rIns="0" bIns="0" numCol="1" anchor="t">
              <a:noAutofit/>
            </a:bodyPr>
            <a:lstStyle/>
            <a:p>
              <a:endParaRPr sz="1400">
                <a:solidFill>
                  <a:srgbClr val="0A4876"/>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EEEC1-76D7-0A64-04A2-598768CE0DA9}"/>
              </a:ext>
            </a:extLst>
          </p:cNvPr>
          <p:cNvSpPr>
            <a:spLocks noGrp="1"/>
          </p:cNvSpPr>
          <p:nvPr>
            <p:ph type="body" idx="1"/>
          </p:nvPr>
        </p:nvSpPr>
        <p:spPr/>
        <p:txBody>
          <a:bodyPr/>
          <a:lstStyle/>
          <a:p>
            <a:r>
              <a:rPr lang="en-US" dirty="0"/>
              <a:t>Variational Inference</a:t>
            </a:r>
          </a:p>
        </p:txBody>
      </p:sp>
      <p:sp>
        <p:nvSpPr>
          <p:cNvPr id="260"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261"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mc:AlternateContent xmlns:mc="http://schemas.openxmlformats.org/markup-compatibility/2006" xmlns:a14="http://schemas.microsoft.com/office/drawing/2010/main">
        <mc:Choice Requires="a14">
          <p:sp>
            <p:nvSpPr>
              <p:cNvPr id="262" name="Equation"/>
              <p:cNvSpPr txBox="1"/>
              <p:nvPr/>
            </p:nvSpPr>
            <p:spPr>
              <a:xfrm>
                <a:off x="652311" y="1336035"/>
                <a:ext cx="11120347" cy="684931"/>
              </a:xfrm>
              <a:prstGeom prst="rect">
                <a:avLst/>
              </a:prstGeom>
              <a:noFill/>
              <a:ln w="12700" cap="flat">
                <a:noFill/>
                <a:miter lim="400000"/>
              </a:ln>
              <a:effectLst/>
            </p:spPr>
            <p:txBody>
              <a:bodyPr wrap="squar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m:rPr>
                          <m:sty m:val="p"/>
                        </m:rPr>
                        <a:rPr sz="2000" i="1">
                          <a:latin typeface="Cambria Math" panose="02040503050406030204" pitchFamily="18" charset="0"/>
                        </a:rPr>
                        <m:t>log</m:t>
                      </m:r>
                      <m:sSub>
                        <m:sSubPr>
                          <m:ctrlPr>
                            <a:rPr sz="2000" i="1">
                              <a:latin typeface="Cambria Math" panose="02040503050406030204" pitchFamily="18" charset="0"/>
                            </a:rPr>
                          </m:ctrlPr>
                        </m:sSubPr>
                        <m:e>
                          <m:r>
                            <a:rPr sz="2000" i="1">
                              <a:latin typeface="Cambria Math" panose="02040503050406030204" pitchFamily="18" charset="0"/>
                            </a:rPr>
                            <m:t>𝑝</m:t>
                          </m:r>
                        </m:e>
                        <m:sub>
                          <m:r>
                            <a:rPr sz="2000" i="1">
                              <a:latin typeface="Cambria Math" panose="02040503050406030204" pitchFamily="18" charset="0"/>
                            </a:rPr>
                            <m:t>𝜃</m:t>
                          </m:r>
                        </m:sub>
                      </m:sSub>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sSub>
                        <m:sSubPr>
                          <m:ctrlPr>
                            <a:rPr sz="2000" i="1">
                              <a:latin typeface="Cambria Math" panose="02040503050406030204" pitchFamily="18" charset="0"/>
                            </a:rPr>
                          </m:ctrlPr>
                        </m:sSubPr>
                        <m:e>
                          <m:r>
                            <a:rPr sz="2000" i="1">
                              <a:latin typeface="Cambria Math" panose="02040503050406030204" pitchFamily="18" charset="0"/>
                            </a:rPr>
                            <m:t>𝒟</m:t>
                          </m:r>
                        </m:e>
                        <m:sub>
                          <m:r>
                            <a:rPr sz="2000" i="1">
                              <a:latin typeface="Cambria Math" panose="02040503050406030204" pitchFamily="18" charset="0"/>
                            </a:rPr>
                            <m:t>𝐾𝐿</m:t>
                          </m:r>
                        </m:sub>
                      </m:sSub>
                      <m:d>
                        <m:dPr>
                          <m:begChr m:val="["/>
                          <m:endChr m:val="]"/>
                          <m:ctrlPr>
                            <a:rPr sz="2000" i="1">
                              <a:latin typeface="Cambria Math" panose="02040503050406030204" pitchFamily="18" charset="0"/>
                            </a:rPr>
                          </m:ctrlPr>
                        </m:dPr>
                        <m:e>
                          <m:sSub>
                            <m:sSubPr>
                              <m:ctrlPr>
                                <a:rPr sz="2000" i="1">
                                  <a:latin typeface="Cambria Math" panose="02040503050406030204" pitchFamily="18" charset="0"/>
                                </a:rPr>
                              </m:ctrlPr>
                            </m:sSubPr>
                            <m:e>
                              <m:r>
                                <a:rPr sz="2000" i="1">
                                  <a:latin typeface="Cambria Math" panose="02040503050406030204" pitchFamily="18" charset="0"/>
                                </a:rPr>
                                <m:t>𝑞</m:t>
                              </m:r>
                            </m:e>
                            <m:sub>
                              <m:r>
                                <a:rPr sz="2000" i="1">
                                  <a:latin typeface="Cambria Math" panose="02040503050406030204" pitchFamily="18" charset="0"/>
                                </a:rPr>
                                <m:t>𝜙</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sSub>
                            <m:sSubPr>
                              <m:ctrlPr>
                                <a:rPr sz="2000" i="1">
                                  <a:latin typeface="Cambria Math" panose="02040503050406030204" pitchFamily="18" charset="0"/>
                                </a:rPr>
                              </m:ctrlPr>
                            </m:sSubPr>
                            <m:e>
                              <m:r>
                                <a:rPr sz="2000" i="1">
                                  <a:latin typeface="Cambria Math" panose="02040503050406030204" pitchFamily="18" charset="0"/>
                                </a:rPr>
                                <m:t>𝑝</m:t>
                              </m:r>
                            </m:e>
                            <m:sub>
                              <m:r>
                                <a:rPr sz="2000" i="1">
                                  <a:latin typeface="Cambria Math" panose="02040503050406030204" pitchFamily="18" charset="0"/>
                                </a:rPr>
                                <m:t>𝜃</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e>
                      </m:d>
                      <m:r>
                        <a:rPr sz="2000" i="1">
                          <a:latin typeface="Cambria Math" panose="02040503050406030204" pitchFamily="18" charset="0"/>
                        </a:rPr>
                        <m:t>+</m:t>
                      </m:r>
                      <m:sSub>
                        <m:sSubPr>
                          <m:ctrlPr>
                            <a:rPr sz="2000" i="1">
                              <a:latin typeface="Cambria Math" panose="02040503050406030204" pitchFamily="18" charset="0"/>
                            </a:rPr>
                          </m:ctrlPr>
                        </m:sSubPr>
                        <m:e>
                          <m:r>
                            <a:rPr sz="2000" i="1">
                              <a:latin typeface="Cambria Math" panose="02040503050406030204" pitchFamily="18" charset="0"/>
                            </a:rPr>
                            <m:t>𝔼</m:t>
                          </m:r>
                        </m:e>
                        <m:sub>
                          <m:sSub>
                            <m:sSubPr>
                              <m:ctrlPr>
                                <a:rPr sz="2000" i="1">
                                  <a:latin typeface="Cambria Math" panose="02040503050406030204" pitchFamily="18" charset="0"/>
                                </a:rPr>
                              </m:ctrlPr>
                            </m:sSubPr>
                            <m:e>
                              <m:r>
                                <a:rPr sz="2000" i="1">
                                  <a:latin typeface="Cambria Math" panose="02040503050406030204" pitchFamily="18" charset="0"/>
                                </a:rPr>
                                <m:t>𝑞</m:t>
                              </m:r>
                            </m:e>
                            <m:sub>
                              <m:r>
                                <a:rPr sz="2000" i="1">
                                  <a:latin typeface="Cambria Math" panose="02040503050406030204" pitchFamily="18" charset="0"/>
                                </a:rPr>
                                <m:t>𝜙</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sub>
                      </m:sSub>
                      <m:d>
                        <m:dPr>
                          <m:begChr m:val="["/>
                          <m:endChr m:val="]"/>
                          <m:ctrlPr>
                            <a:rPr sz="2000" i="1">
                              <a:latin typeface="Cambria Math" panose="02040503050406030204" pitchFamily="18" charset="0"/>
                            </a:rPr>
                          </m:ctrlPr>
                        </m:dPr>
                        <m:e>
                          <m:r>
                            <m:rPr>
                              <m:sty m:val="p"/>
                            </m:rPr>
                            <a:rPr sz="2000" i="1">
                              <a:latin typeface="Cambria Math" panose="02040503050406030204" pitchFamily="18" charset="0"/>
                            </a:rPr>
                            <m:t>log</m:t>
                          </m:r>
                          <m:sSub>
                            <m:sSubPr>
                              <m:ctrlPr>
                                <a:rPr sz="2000" i="1">
                                  <a:latin typeface="Cambria Math" panose="02040503050406030204" pitchFamily="18" charset="0"/>
                                </a:rPr>
                              </m:ctrlPr>
                            </m:sSubPr>
                            <m:e>
                              <m:r>
                                <a:rPr sz="2000" i="1">
                                  <a:latin typeface="Cambria Math" panose="02040503050406030204" pitchFamily="18" charset="0"/>
                                </a:rPr>
                                <m:t>𝑝</m:t>
                              </m:r>
                            </m:e>
                            <m:sub>
                              <m:r>
                                <a:rPr sz="2000" i="1">
                                  <a:latin typeface="Cambria Math" panose="02040503050406030204" pitchFamily="18" charset="0"/>
                                </a:rPr>
                                <m:t>𝜃</m:t>
                              </m:r>
                            </m:sub>
                          </m:sSub>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e>
                      </m:d>
                      <m:r>
                        <a:rPr sz="2000" i="1">
                          <a:latin typeface="Cambria Math" panose="02040503050406030204" pitchFamily="18" charset="0"/>
                        </a:rPr>
                        <m:t>−</m:t>
                      </m:r>
                      <m:sSub>
                        <m:sSubPr>
                          <m:ctrlPr>
                            <a:rPr sz="2000" i="1">
                              <a:latin typeface="Cambria Math" panose="02040503050406030204" pitchFamily="18" charset="0"/>
                            </a:rPr>
                          </m:ctrlPr>
                        </m:sSubPr>
                        <m:e>
                          <m:r>
                            <a:rPr sz="2000" i="1">
                              <a:latin typeface="Cambria Math" panose="02040503050406030204" pitchFamily="18" charset="0"/>
                            </a:rPr>
                            <m:t>𝔼</m:t>
                          </m:r>
                        </m:e>
                        <m:sub>
                          <m:sSub>
                            <m:sSubPr>
                              <m:ctrlPr>
                                <a:rPr sz="2000" i="1">
                                  <a:latin typeface="Cambria Math" panose="02040503050406030204" pitchFamily="18" charset="0"/>
                                </a:rPr>
                              </m:ctrlPr>
                            </m:sSubPr>
                            <m:e>
                              <m:r>
                                <a:rPr sz="2000" i="1">
                                  <a:latin typeface="Cambria Math" panose="02040503050406030204" pitchFamily="18" charset="0"/>
                                </a:rPr>
                                <m:t>𝑞</m:t>
                              </m:r>
                            </m:e>
                            <m:sub>
                              <m:r>
                                <a:rPr sz="2000" i="1">
                                  <a:latin typeface="Cambria Math" panose="02040503050406030204" pitchFamily="18" charset="0"/>
                                </a:rPr>
                                <m:t>𝜙</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sub>
                      </m:sSub>
                      <m:d>
                        <m:dPr>
                          <m:begChr m:val="["/>
                          <m:endChr m:val="]"/>
                          <m:ctrlPr>
                            <a:rPr sz="2000" i="1">
                              <a:latin typeface="Cambria Math" panose="02040503050406030204" pitchFamily="18" charset="0"/>
                            </a:rPr>
                          </m:ctrlPr>
                        </m:dPr>
                        <m:e>
                          <m:r>
                            <m:rPr>
                              <m:sty m:val="p"/>
                            </m:rPr>
                            <a:rPr sz="2000" i="1">
                              <a:latin typeface="Cambria Math" panose="02040503050406030204" pitchFamily="18" charset="0"/>
                            </a:rPr>
                            <m:t>log</m:t>
                          </m:r>
                          <m:f>
                            <m:fPr>
                              <m:ctrlPr>
                                <a:rPr sz="2000" i="1">
                                  <a:latin typeface="Cambria Math" panose="02040503050406030204" pitchFamily="18" charset="0"/>
                                </a:rPr>
                              </m:ctrlPr>
                            </m:fPr>
                            <m:num>
                              <m:r>
                                <m:rPr>
                                  <m:sty m:val="p"/>
                                </m:rPr>
                                <a:rPr sz="2000" i="1">
                                  <a:latin typeface="Cambria Math" panose="02040503050406030204" pitchFamily="18" charset="0"/>
                                </a:rPr>
                                <m:t>log</m:t>
                              </m:r>
                              <m:sSub>
                                <m:sSubPr>
                                  <m:ctrlPr>
                                    <a:rPr sz="2000" i="1">
                                      <a:latin typeface="Cambria Math" panose="02040503050406030204" pitchFamily="18" charset="0"/>
                                    </a:rPr>
                                  </m:ctrlPr>
                                </m:sSubPr>
                                <m:e>
                                  <m:r>
                                    <a:rPr sz="2000" i="1">
                                      <a:latin typeface="Cambria Math" panose="02040503050406030204" pitchFamily="18" charset="0"/>
                                    </a:rPr>
                                    <m:t>𝑞</m:t>
                                  </m:r>
                                </m:e>
                                <m:sub>
                                  <m:r>
                                    <a:rPr sz="2000" i="1">
                                      <a:latin typeface="Cambria Math" panose="02040503050406030204" pitchFamily="18" charset="0"/>
                                    </a:rPr>
                                    <m:t>𝜙</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r>
                                <a:rPr sz="2000" i="1">
                                  <a:latin typeface="Cambria Math" panose="02040503050406030204" pitchFamily="18" charset="0"/>
                                </a:rPr>
                                <m:t>𝐱</m:t>
                              </m:r>
                              <m:r>
                                <a:rPr sz="2000" i="1">
                                  <a:latin typeface="Cambria Math" panose="02040503050406030204" pitchFamily="18" charset="0"/>
                                </a:rPr>
                                <m:t>)</m:t>
                              </m:r>
                            </m:num>
                            <m:den>
                              <m:sSub>
                                <m:sSubPr>
                                  <m:ctrlPr>
                                    <a:rPr sz="2000" i="1">
                                      <a:latin typeface="Cambria Math" panose="02040503050406030204" pitchFamily="18" charset="0"/>
                                    </a:rPr>
                                  </m:ctrlPr>
                                </m:sSubPr>
                                <m:e>
                                  <m:r>
                                    <a:rPr sz="2000" i="1">
                                      <a:latin typeface="Cambria Math" panose="02040503050406030204" pitchFamily="18" charset="0"/>
                                    </a:rPr>
                                    <m:t>𝑝</m:t>
                                  </m:r>
                                </m:e>
                                <m:sub>
                                  <m:r>
                                    <a:rPr sz="2000" i="1">
                                      <a:latin typeface="Cambria Math" panose="02040503050406030204" pitchFamily="18" charset="0"/>
                                    </a:rPr>
                                    <m:t>𝜃</m:t>
                                  </m:r>
                                </m:sub>
                              </m:sSub>
                              <m:r>
                                <a:rPr sz="2000" i="1">
                                  <a:latin typeface="Cambria Math" panose="02040503050406030204" pitchFamily="18" charset="0"/>
                                </a:rPr>
                                <m:t>(</m:t>
                              </m:r>
                              <m:r>
                                <a:rPr sz="2000" i="1">
                                  <a:latin typeface="Cambria Math" panose="02040503050406030204" pitchFamily="18" charset="0"/>
                                </a:rPr>
                                <m:t>𝐳</m:t>
                              </m:r>
                              <m:r>
                                <a:rPr sz="2000" i="1">
                                  <a:latin typeface="Cambria Math" panose="02040503050406030204" pitchFamily="18" charset="0"/>
                                </a:rPr>
                                <m:t>)</m:t>
                              </m:r>
                            </m:den>
                          </m:f>
                        </m:e>
                      </m:d>
                    </m:oMath>
                  </m:oMathPara>
                </a14:m>
                <a:endParaRPr sz="2000" dirty="0"/>
              </a:p>
            </p:txBody>
          </p:sp>
        </mc:Choice>
        <mc:Fallback xmlns="">
          <p:sp>
            <p:nvSpPr>
              <p:cNvPr id="262" name="Equation"/>
              <p:cNvSpPr txBox="1">
                <a:spLocks noRot="1" noChangeAspect="1" noMove="1" noResize="1" noEditPoints="1" noAdjustHandles="1" noChangeArrowheads="1" noChangeShapeType="1" noTextEdit="1"/>
              </p:cNvSpPr>
              <p:nvPr/>
            </p:nvSpPr>
            <p:spPr>
              <a:xfrm>
                <a:off x="652311" y="1336035"/>
                <a:ext cx="11120347" cy="684931"/>
              </a:xfrm>
              <a:prstGeom prst="rect">
                <a:avLst/>
              </a:prstGeom>
              <a:blipFill>
                <a:blip r:embed="rId3"/>
                <a:stretch>
                  <a:fillRect t="-1818" b="-10909"/>
                </a:stretch>
              </a:blipFill>
              <a:ln w="12700" cap="flat">
                <a:noFill/>
                <a:miter lim="400000"/>
              </a:ln>
              <a:effectLst/>
            </p:spPr>
            <p:txBody>
              <a:bodyPr/>
              <a:lstStyle/>
              <a:p>
                <a:r>
                  <a:rPr lang="en-US">
                    <a:noFill/>
                  </a:rPr>
                  <a:t> </a:t>
                </a:r>
              </a:p>
            </p:txBody>
          </p:sp>
        </mc:Fallback>
      </mc:AlternateContent>
      <p:sp>
        <p:nvSpPr>
          <p:cNvPr id="263" name="Group"/>
          <p:cNvSpPr/>
          <p:nvPr/>
        </p:nvSpPr>
        <p:spPr>
          <a:xfrm>
            <a:off x="1171569" y="1435527"/>
            <a:ext cx="1297020" cy="605371"/>
          </a:xfrm>
          <a:prstGeom prst="rect">
            <a:avLst/>
          </a:prstGeom>
          <a:noFill/>
          <a:ln w="25400" cap="flat">
            <a:solidFill>
              <a:schemeClr val="accent6"/>
            </a:solidFill>
            <a:prstDash val="sysDot"/>
            <a:miter lim="400000"/>
          </a:ln>
          <a:effectLst/>
        </p:spPr>
        <p:txBody>
          <a:bodyPr wrap="square" lIns="0" tIns="0" rIns="0" bIns="0" numCol="1" anchor="t">
            <a:noAutofit/>
          </a:bodyPr>
          <a:lstStyle/>
          <a:p>
            <a:endParaRPr sz="1400"/>
          </a:p>
        </p:txBody>
      </p:sp>
      <p:sp>
        <p:nvSpPr>
          <p:cNvPr id="264" name="Rectangle"/>
          <p:cNvSpPr/>
          <p:nvPr/>
        </p:nvSpPr>
        <p:spPr>
          <a:xfrm>
            <a:off x="2609243" y="1383669"/>
            <a:ext cx="2881039" cy="678105"/>
          </a:xfrm>
          <a:prstGeom prst="rect">
            <a:avLst/>
          </a:prstGeom>
          <a:noFill/>
          <a:ln w="50800" cap="flat">
            <a:solidFill>
              <a:schemeClr val="accent5">
                <a:satOff val="-20232"/>
                <a:lumOff val="-13294"/>
              </a:schemeClr>
            </a:solidFill>
            <a:prstDash val="sysDot"/>
            <a:miter lim="400000"/>
          </a:ln>
          <a:effectLst/>
        </p:spPr>
        <p:txBody>
          <a:bodyPr wrap="square" lIns="0" tIns="0" rIns="0" bIns="0" numCol="1" anchor="t">
            <a:noAutofit/>
          </a:bodyPr>
          <a:lstStyle/>
          <a:p>
            <a:endParaRPr sz="1400"/>
          </a:p>
        </p:txBody>
      </p:sp>
      <p:sp>
        <p:nvSpPr>
          <p:cNvPr id="265" name="Rectangle"/>
          <p:cNvSpPr/>
          <p:nvPr/>
        </p:nvSpPr>
        <p:spPr>
          <a:xfrm>
            <a:off x="5697939" y="1333981"/>
            <a:ext cx="5538892" cy="846484"/>
          </a:xfrm>
          <a:prstGeom prst="rect">
            <a:avLst/>
          </a:prstGeom>
          <a:noFill/>
          <a:ln w="50800" cap="flat">
            <a:solidFill>
              <a:schemeClr val="accent3"/>
            </a:solidFill>
            <a:prstDash val="sysDot"/>
            <a:miter lim="400000"/>
          </a:ln>
          <a:effectLst/>
        </p:spPr>
        <p:txBody>
          <a:bodyPr wrap="square" lIns="0" tIns="0" rIns="0" bIns="0" numCol="1" anchor="t">
            <a:noAutofit/>
          </a:bodyPr>
          <a:lstStyle/>
          <a:p>
            <a:endParaRPr sz="1400"/>
          </a:p>
        </p:txBody>
      </p:sp>
      <p:grpSp>
        <p:nvGrpSpPr>
          <p:cNvPr id="268" name="Group"/>
          <p:cNvGrpSpPr/>
          <p:nvPr/>
        </p:nvGrpSpPr>
        <p:grpSpPr>
          <a:xfrm>
            <a:off x="3354641" y="2252319"/>
            <a:ext cx="1839451" cy="605371"/>
            <a:chOff x="0" y="0"/>
            <a:chExt cx="1839450" cy="605369"/>
          </a:xfrm>
        </p:grpSpPr>
        <p:sp>
          <p:nvSpPr>
            <p:cNvPr id="266" name="Objective function to minimize"/>
            <p:cNvSpPr txBox="1"/>
            <p:nvPr/>
          </p:nvSpPr>
          <p:spPr>
            <a:xfrm>
              <a:off x="0" y="0"/>
              <a:ext cx="1807069" cy="6053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5">
                      <a:satOff val="-20232"/>
                      <a:lumOff val="-13294"/>
                    </a:schemeClr>
                  </a:solidFill>
                </a:defRPr>
              </a:lvl1pPr>
            </a:lstStyle>
            <a:p>
              <a:r>
                <a:t>Objective function to minimize</a:t>
              </a:r>
            </a:p>
          </p:txBody>
        </p:sp>
        <p:sp>
          <p:nvSpPr>
            <p:cNvPr id="267" name="Arrow"/>
            <p:cNvSpPr/>
            <p:nvPr/>
          </p:nvSpPr>
          <p:spPr>
            <a:xfrm rot="5400000">
              <a:off x="1526061" y="114422"/>
              <a:ext cx="421462" cy="205317"/>
            </a:xfrm>
            <a:prstGeom prst="rightArrow">
              <a:avLst>
                <a:gd name="adj1" fmla="val 31835"/>
                <a:gd name="adj2" fmla="val 67363"/>
              </a:avLst>
            </a:prstGeom>
            <a:gradFill flip="none" rotWithShape="1">
              <a:gsLst>
                <a:gs pos="0">
                  <a:srgbClr val="8275DE"/>
                </a:gs>
                <a:gs pos="100000">
                  <a:schemeClr val="accent5">
                    <a:hueOff val="-83481"/>
                    <a:satOff val="52631"/>
                    <a:lumOff val="19360"/>
                  </a:schemeClr>
                </a:gs>
              </a:gsLst>
              <a:lin ang="16200000" scaled="0"/>
            </a:gradFill>
            <a:ln w="9525" cap="flat">
              <a:solidFill>
                <a:srgbClr val="867CCF"/>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defRPr>
                  <a:solidFill>
                    <a:srgbClr val="FFFFFF"/>
                  </a:solidFill>
                </a:defRPr>
              </a:pPr>
              <a:endParaRPr sz="1400"/>
            </a:p>
          </p:txBody>
        </p:sp>
      </p:grpSp>
      <p:grpSp>
        <p:nvGrpSpPr>
          <p:cNvPr id="271" name="Group"/>
          <p:cNvGrpSpPr/>
          <p:nvPr/>
        </p:nvGrpSpPr>
        <p:grpSpPr>
          <a:xfrm>
            <a:off x="1024697" y="2262973"/>
            <a:ext cx="1432793" cy="605372"/>
            <a:chOff x="-517679" y="10653"/>
            <a:chExt cx="1432791" cy="605370"/>
          </a:xfrm>
        </p:grpSpPr>
        <p:sp>
          <p:nvSpPr>
            <p:cNvPr id="269" name="Log marginal likelihood"/>
            <p:cNvSpPr txBox="1"/>
            <p:nvPr/>
          </p:nvSpPr>
          <p:spPr>
            <a:xfrm>
              <a:off x="-517679" y="10653"/>
              <a:ext cx="1297019" cy="6053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6"/>
                  </a:solidFill>
                </a:defRPr>
              </a:lvl1pPr>
            </a:lstStyle>
            <a:p>
              <a:r>
                <a:rPr dirty="0"/>
                <a:t>Log marginal likelihood</a:t>
              </a:r>
            </a:p>
          </p:txBody>
        </p:sp>
        <p:sp>
          <p:nvSpPr>
            <p:cNvPr id="270" name="Arrow"/>
            <p:cNvSpPr/>
            <p:nvPr/>
          </p:nvSpPr>
          <p:spPr>
            <a:xfrm rot="16200000">
              <a:off x="601723" y="151446"/>
              <a:ext cx="421461" cy="205317"/>
            </a:xfrm>
            <a:prstGeom prst="rightArrow">
              <a:avLst>
                <a:gd name="adj1" fmla="val 31835"/>
                <a:gd name="adj2" fmla="val 67363"/>
              </a:avLst>
            </a:prstGeom>
            <a:gradFill flip="none" rotWithShape="1">
              <a:gsLst>
                <a:gs pos="0">
                  <a:srgbClr val="A52425"/>
                </a:gs>
                <a:gs pos="100000">
                  <a:srgbClr val="EEA1A1"/>
                </a:gs>
              </a:gsLst>
              <a:lin ang="8858538" scaled="0"/>
            </a:gradFill>
            <a:ln w="12700" cap="flat">
              <a:solidFill>
                <a:srgbClr val="000000"/>
              </a:solidFill>
              <a:prstDash val="solid"/>
              <a:miter lim="400000"/>
            </a:ln>
            <a:effectLst>
              <a:outerShdw blurRad="38100" dist="23000" dir="18377400" rotWithShape="0">
                <a:srgbClr val="000000">
                  <a:alpha val="35000"/>
                </a:srgbClr>
              </a:outerShdw>
            </a:effectLst>
          </p:spPr>
          <p:txBody>
            <a:bodyPr wrap="square" lIns="0" tIns="0" rIns="0" bIns="0" numCol="1" anchor="t">
              <a:noAutofit/>
            </a:bodyPr>
            <a:lstStyle/>
            <a:p>
              <a:pPr>
                <a:defRPr>
                  <a:solidFill>
                    <a:srgbClr val="FFFFFF"/>
                  </a:solidFill>
                </a:defRPr>
              </a:pPr>
              <a:endParaRPr sz="1400"/>
            </a:p>
          </p:txBody>
        </p:sp>
      </p:grpSp>
      <p:grpSp>
        <p:nvGrpSpPr>
          <p:cNvPr id="274" name="Group"/>
          <p:cNvGrpSpPr/>
          <p:nvPr/>
        </p:nvGrpSpPr>
        <p:grpSpPr>
          <a:xfrm>
            <a:off x="7343471" y="2252319"/>
            <a:ext cx="1807069" cy="605371"/>
            <a:chOff x="0" y="0"/>
            <a:chExt cx="1807068" cy="605369"/>
          </a:xfrm>
        </p:grpSpPr>
        <p:sp>
          <p:nvSpPr>
            <p:cNvPr id="272" name="Evidence lower bound (ELBO)"/>
            <p:cNvSpPr txBox="1"/>
            <p:nvPr/>
          </p:nvSpPr>
          <p:spPr>
            <a:xfrm>
              <a:off x="0" y="0"/>
              <a:ext cx="1807069" cy="6053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3"/>
                  </a:solidFill>
                </a:defRPr>
              </a:lvl1pPr>
            </a:lstStyle>
            <a:p>
              <a:r>
                <a:t>Evidence lower bound (ELBO)</a:t>
              </a:r>
            </a:p>
          </p:txBody>
        </p:sp>
        <p:sp>
          <p:nvSpPr>
            <p:cNvPr id="273" name="Arrow"/>
            <p:cNvSpPr/>
            <p:nvPr/>
          </p:nvSpPr>
          <p:spPr>
            <a:xfrm rot="16200000">
              <a:off x="1422178" y="120088"/>
              <a:ext cx="421461" cy="205317"/>
            </a:xfrm>
            <a:prstGeom prst="rightArrow">
              <a:avLst>
                <a:gd name="adj1" fmla="val 31835"/>
                <a:gd name="adj2" fmla="val 67363"/>
              </a:avLst>
            </a:prstGeom>
            <a:solidFill>
              <a:schemeClr val="accent3"/>
            </a:solidFill>
            <a:ln w="9525" cap="flat">
              <a:solidFill>
                <a:srgbClr val="867CCF"/>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defRPr>
                  <a:solidFill>
                    <a:srgbClr val="FFFFFF"/>
                  </a:solidFill>
                </a:defRPr>
              </a:pPr>
              <a:endParaRPr sz="1400"/>
            </a:p>
          </p:txBody>
        </p:sp>
      </p:grpSp>
      <p:sp>
        <p:nvSpPr>
          <p:cNvPr id="275" name="Rectangle"/>
          <p:cNvSpPr/>
          <p:nvPr/>
        </p:nvSpPr>
        <p:spPr>
          <a:xfrm>
            <a:off x="3019135" y="4640134"/>
            <a:ext cx="6785196" cy="907557"/>
          </a:xfrm>
          <a:prstGeom prst="rect">
            <a:avLst/>
          </a:prstGeom>
          <a:noFill/>
          <a:ln w="50800" cap="flat">
            <a:solidFill>
              <a:schemeClr val="accent3"/>
            </a:solidFill>
            <a:prstDash val="sysDot"/>
            <a:miter lim="400000"/>
          </a:ln>
          <a:effectLst/>
        </p:spPr>
        <p:txBody>
          <a:bodyPr wrap="square" lIns="0" tIns="0" rIns="0" bIns="0" numCol="1" anchor="t">
            <a:noAutofit/>
          </a:bodyPr>
          <a:lstStyle/>
          <a:p>
            <a:endParaRPr sz="1400"/>
          </a:p>
        </p:txBody>
      </p:sp>
      <p:grpSp>
        <p:nvGrpSpPr>
          <p:cNvPr id="278" name="Group"/>
          <p:cNvGrpSpPr/>
          <p:nvPr/>
        </p:nvGrpSpPr>
        <p:grpSpPr>
          <a:xfrm>
            <a:off x="4851039" y="5581444"/>
            <a:ext cx="3403803" cy="605371"/>
            <a:chOff x="0" y="0"/>
            <a:chExt cx="1807068" cy="605369"/>
          </a:xfrm>
        </p:grpSpPr>
        <p:sp>
          <p:nvSpPr>
            <p:cNvPr id="276" name="Evidence lower bound (ELBO)"/>
            <p:cNvSpPr txBox="1"/>
            <p:nvPr/>
          </p:nvSpPr>
          <p:spPr>
            <a:xfrm>
              <a:off x="0" y="0"/>
              <a:ext cx="1807069" cy="6053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defRPr sz="1600">
                  <a:solidFill>
                    <a:schemeClr val="accent3"/>
                  </a:solidFill>
                </a:defRPr>
              </a:lvl1pPr>
            </a:lstStyle>
            <a:p>
              <a:r>
                <a:rPr dirty="0"/>
                <a:t>Evidence lower bound (ELBO)</a:t>
              </a:r>
            </a:p>
          </p:txBody>
        </p:sp>
        <p:sp>
          <p:nvSpPr>
            <p:cNvPr id="277" name="Arrow"/>
            <p:cNvSpPr/>
            <p:nvPr/>
          </p:nvSpPr>
          <p:spPr>
            <a:xfrm rot="16200000">
              <a:off x="1422178" y="120088"/>
              <a:ext cx="421461" cy="205317"/>
            </a:xfrm>
            <a:prstGeom prst="rightArrow">
              <a:avLst>
                <a:gd name="adj1" fmla="val 31835"/>
                <a:gd name="adj2" fmla="val 67363"/>
              </a:avLst>
            </a:prstGeom>
            <a:solidFill>
              <a:schemeClr val="accent3"/>
            </a:solidFill>
            <a:ln w="9525" cap="flat">
              <a:solidFill>
                <a:srgbClr val="867CCF"/>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defRPr>
                  <a:solidFill>
                    <a:srgbClr val="FFFFFF"/>
                  </a:solidFill>
                </a:defRPr>
              </a:pPr>
              <a:endParaRPr sz="1400"/>
            </a:p>
          </p:txBody>
        </p:sp>
      </p:grpSp>
      <mc:AlternateContent xmlns:mc="http://schemas.openxmlformats.org/markup-compatibility/2006" xmlns:a14="http://schemas.microsoft.com/office/drawing/2010/main">
        <mc:Choice Requires="a14">
          <p:sp>
            <p:nvSpPr>
              <p:cNvPr id="280" name="Equation"/>
              <p:cNvSpPr txBox="1"/>
              <p:nvPr/>
            </p:nvSpPr>
            <p:spPr>
              <a:xfrm>
                <a:off x="1743056" y="4681351"/>
                <a:ext cx="7903830" cy="719108"/>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m:rPr>
                          <m:sty m:val="p"/>
                        </m:rPr>
                        <a:rPr sz="2100" i="1">
                          <a:latin typeface="Cambria Math" panose="02040503050406030204" pitchFamily="18" charset="0"/>
                        </a:rPr>
                        <m:t>log</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ℒ</m:t>
                          </m:r>
                        </m:e>
                        <m:sub>
                          <m:r>
                            <a:rPr sz="2100" i="1">
                              <a:latin typeface="Cambria Math" panose="02040503050406030204" pitchFamily="18" charset="0"/>
                            </a:rPr>
                            <m:t>𝜃</m:t>
                          </m:r>
                          <m:r>
                            <a:rPr sz="2100" i="1">
                              <a:latin typeface="Cambria Math" panose="02040503050406030204" pitchFamily="18" charset="0"/>
                            </a:rPr>
                            <m:t>,</m:t>
                          </m:r>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𝔼</m:t>
                          </m:r>
                        </m:e>
                        <m:sub>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ub>
                      </m:sSub>
                      <m:d>
                        <m:dPr>
                          <m:begChr m:val="["/>
                          <m:endChr m:val="]"/>
                          <m:ctrlPr>
                            <a:rPr sz="2100" i="1">
                              <a:latin typeface="Cambria Math" panose="02040503050406030204" pitchFamily="18" charset="0"/>
                            </a:rPr>
                          </m:ctrlPr>
                        </m:dPr>
                        <m:e>
                          <m:r>
                            <m:rPr>
                              <m:sty m:val="p"/>
                            </m:rPr>
                            <a:rPr sz="2100" i="1">
                              <a:latin typeface="Cambria Math" panose="02040503050406030204" pitchFamily="18" charset="0"/>
                            </a:rPr>
                            <m:t>log</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e>
                      </m:d>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𝔼</m:t>
                          </m:r>
                        </m:e>
                        <m:sub>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ub>
                      </m:sSub>
                      <m:d>
                        <m:dPr>
                          <m:begChr m:val="["/>
                          <m:endChr m:val="]"/>
                          <m:ctrlPr>
                            <a:rPr sz="2100" i="1">
                              <a:latin typeface="Cambria Math" panose="02040503050406030204" pitchFamily="18" charset="0"/>
                            </a:rPr>
                          </m:ctrlPr>
                        </m:dPr>
                        <m:e>
                          <m:r>
                            <m:rPr>
                              <m:sty m:val="p"/>
                            </m:rPr>
                            <a:rPr sz="2100" i="1">
                              <a:latin typeface="Cambria Math" panose="02040503050406030204" pitchFamily="18" charset="0"/>
                            </a:rPr>
                            <m:t>log</m:t>
                          </m:r>
                          <m:f>
                            <m:fPr>
                              <m:ctrlPr>
                                <a:rPr sz="2100" i="1">
                                  <a:latin typeface="Cambria Math" panose="02040503050406030204" pitchFamily="18" charset="0"/>
                                </a:rPr>
                              </m:ctrlPr>
                            </m:fPr>
                            <m:num>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num>
                            <m:den>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den>
                          </m:f>
                        </m:e>
                      </m:d>
                    </m:oMath>
                  </m:oMathPara>
                </a14:m>
                <a:endParaRPr sz="2100" dirty="0"/>
              </a:p>
            </p:txBody>
          </p:sp>
        </mc:Choice>
        <mc:Fallback xmlns="">
          <p:sp>
            <p:nvSpPr>
              <p:cNvPr id="280" name="Equation"/>
              <p:cNvSpPr txBox="1">
                <a:spLocks noRot="1" noChangeAspect="1" noMove="1" noResize="1" noEditPoints="1" noAdjustHandles="1" noChangeArrowheads="1" noChangeShapeType="1" noTextEdit="1"/>
              </p:cNvSpPr>
              <p:nvPr/>
            </p:nvSpPr>
            <p:spPr>
              <a:xfrm>
                <a:off x="1743056" y="4681351"/>
                <a:ext cx="7903830" cy="719108"/>
              </a:xfrm>
              <a:prstGeom prst="rect">
                <a:avLst/>
              </a:prstGeom>
              <a:blipFill>
                <a:blip r:embed="rId4"/>
                <a:stretch>
                  <a:fillRect l="-803" t="-1724" b="-13793"/>
                </a:stretch>
              </a:blipFill>
              <a:ln w="12700">
                <a:miter lim="400000"/>
              </a:ln>
            </p:spPr>
            <p:txBody>
              <a:bodyPr/>
              <a:lstStyle/>
              <a:p>
                <a:r>
                  <a:rPr lang="en-US">
                    <a:noFill/>
                  </a:rPr>
                  <a:t> </a:t>
                </a:r>
              </a:p>
            </p:txBody>
          </p:sp>
        </mc:Fallback>
      </mc:AlternateContent>
      <p:sp>
        <p:nvSpPr>
          <p:cNvPr id="281" name="Maximizing the ELBO term has two important effects:…"/>
          <p:cNvSpPr txBox="1"/>
          <p:nvPr/>
        </p:nvSpPr>
        <p:spPr>
          <a:xfrm>
            <a:off x="1563150" y="3167239"/>
            <a:ext cx="8763001" cy="1916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pPr marL="301744"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Maximizing the ELBO term has two important effects: </a:t>
            </a:r>
          </a:p>
          <a:p>
            <a:pPr marL="628635" lvl="1"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It maximizes the log marginal likelihood, which builds a better generative model.</a:t>
            </a:r>
          </a:p>
          <a:p>
            <a:pPr marL="628635" lvl="1"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It minimizes the KL divergence of the variational posterior q from the true posterior p, which approximates a better posterior. </a:t>
            </a:r>
          </a:p>
        </p:txBody>
      </p:sp>
      <p:sp>
        <p:nvSpPr>
          <p:cNvPr id="282" name="Kingma, D. P. and M. Welling, “An Introduction to Variational Autoencoders”, Foundations and Trends in Machine Learning, Vol. 12, No. 4, pp. 307–392, 2019."/>
          <p:cNvSpPr txBox="1"/>
          <p:nvPr/>
        </p:nvSpPr>
        <p:spPr>
          <a:xfrm>
            <a:off x="15528" y="6077364"/>
            <a:ext cx="8953747"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defRPr sz="1000"/>
            </a:pPr>
            <a:r>
              <a:rPr sz="1000" dirty="0" err="1"/>
              <a:t>Kingma</a:t>
            </a:r>
            <a:r>
              <a:rPr sz="1000" dirty="0"/>
              <a:t>, D. P. and M. Welling, “An Introduction to Variational Autoencoders”, Foundations and Trends in Machine Learning, Vol. 12, No. 4, pp. 307–392, 2019.</a:t>
            </a:r>
            <a:br>
              <a:rPr sz="1000" dirty="0"/>
            </a:br>
            <a:endParaRPr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6AFE8-49C1-DDA5-A75C-F0856EA95635}"/>
              </a:ext>
            </a:extLst>
          </p:cNvPr>
          <p:cNvSpPr>
            <a:spLocks noGrp="1"/>
          </p:cNvSpPr>
          <p:nvPr>
            <p:ph type="body" idx="1"/>
          </p:nvPr>
        </p:nvSpPr>
        <p:spPr/>
        <p:txBody>
          <a:bodyPr/>
          <a:lstStyle/>
          <a:p>
            <a:r>
              <a:rPr lang="en-US" dirty="0"/>
              <a:t>Variational Auto-Encoder</a:t>
            </a:r>
          </a:p>
        </p:txBody>
      </p:sp>
      <p:sp>
        <p:nvSpPr>
          <p:cNvPr id="287"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288"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mc:AlternateContent xmlns:mc="http://schemas.openxmlformats.org/markup-compatibility/2006" xmlns:a14="http://schemas.microsoft.com/office/drawing/2010/main">
        <mc:Choice Requires="a14">
          <p:sp>
            <p:nvSpPr>
              <p:cNvPr id="289" name="Equation"/>
              <p:cNvSpPr txBox="1"/>
              <p:nvPr/>
            </p:nvSpPr>
            <p:spPr>
              <a:xfrm>
                <a:off x="2608838" y="2554052"/>
                <a:ext cx="7959167" cy="409664"/>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m:rPr>
                          <m:sty m:val="p"/>
                        </m:rPr>
                        <a:rPr sz="2100" i="1">
                          <a:latin typeface="Cambria Math" panose="02040503050406030204" pitchFamily="18" charset="0"/>
                        </a:rPr>
                        <m:t>log</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ℒ</m:t>
                          </m:r>
                        </m:e>
                        <m:sub>
                          <m:r>
                            <a:rPr sz="2100" i="1">
                              <a:latin typeface="Cambria Math" panose="02040503050406030204" pitchFamily="18" charset="0"/>
                            </a:rPr>
                            <m:t>𝜃</m:t>
                          </m:r>
                          <m:r>
                            <a:rPr sz="2100" i="1">
                              <a:latin typeface="Cambria Math" panose="02040503050406030204" pitchFamily="18" charset="0"/>
                            </a:rPr>
                            <m:t>,</m:t>
                          </m:r>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𝔼</m:t>
                          </m:r>
                        </m:e>
                        <m:sub>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ub>
                      </m:sSub>
                      <m:d>
                        <m:dPr>
                          <m:begChr m:val="["/>
                          <m:endChr m:val="]"/>
                          <m:ctrlPr>
                            <a:rPr sz="2100" i="1">
                              <a:latin typeface="Cambria Math" panose="02040503050406030204" pitchFamily="18" charset="0"/>
                            </a:rPr>
                          </m:ctrlPr>
                        </m:dPr>
                        <m:e>
                          <m:r>
                            <m:rPr>
                              <m:sty m:val="p"/>
                            </m:rPr>
                            <a:rPr sz="2100" i="1">
                              <a:latin typeface="Cambria Math" panose="02040503050406030204" pitchFamily="18" charset="0"/>
                            </a:rPr>
                            <m:t>log</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e>
                      </m:d>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𝒟</m:t>
                          </m:r>
                        </m:e>
                        <m:sub>
                          <m:r>
                            <a:rPr sz="2100" i="1">
                              <a:latin typeface="Cambria Math" panose="02040503050406030204" pitchFamily="18" charset="0"/>
                            </a:rPr>
                            <m:t>𝐾𝐿</m:t>
                          </m:r>
                        </m:sub>
                      </m:sSub>
                      <m:d>
                        <m:dPr>
                          <m:begChr m:val="["/>
                          <m:endChr m:val="]"/>
                          <m:ctrlPr>
                            <a:rPr sz="2100" i="1">
                              <a:latin typeface="Cambria Math" panose="02040503050406030204" pitchFamily="18" charset="0"/>
                            </a:rPr>
                          </m:ctrlPr>
                        </m:dPr>
                        <m:e>
                          <m:sSub>
                            <m:sSubPr>
                              <m:ctrlPr>
                                <a:rPr sz="2100" i="1">
                                  <a:latin typeface="Cambria Math" panose="02040503050406030204" pitchFamily="18" charset="0"/>
                                </a:rPr>
                              </m:ctrlPr>
                            </m:sSubPr>
                            <m:e>
                              <m:r>
                                <a:rPr sz="2100" i="1">
                                  <a:latin typeface="Cambria Math" panose="02040503050406030204" pitchFamily="18" charset="0"/>
                                </a:rPr>
                                <m:t>𝑞</m:t>
                              </m:r>
                            </m:e>
                            <m:sub>
                              <m:r>
                                <a:rPr sz="2100" i="1">
                                  <a:latin typeface="Cambria Math" panose="02040503050406030204" pitchFamily="18" charset="0"/>
                                </a:rPr>
                                <m:t>𝜙</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r>
                            <a:rPr sz="2100" i="1">
                              <a:latin typeface="Cambria Math" panose="02040503050406030204" pitchFamily="18" charset="0"/>
                            </a:rPr>
                            <m:t>𝐱</m:t>
                          </m:r>
                          <m:r>
                            <a:rPr sz="2100" i="1">
                              <a:latin typeface="Cambria Math" panose="02040503050406030204" pitchFamily="18" charset="0"/>
                            </a:rPr>
                            <m:t>)∥</m:t>
                          </m:r>
                          <m:sSub>
                            <m:sSubPr>
                              <m:ctrlPr>
                                <a:rPr sz="2100" i="1">
                                  <a:latin typeface="Cambria Math" panose="02040503050406030204" pitchFamily="18" charset="0"/>
                                </a:rPr>
                              </m:ctrlPr>
                            </m:sSubPr>
                            <m:e>
                              <m:r>
                                <a:rPr sz="2100" i="1">
                                  <a:latin typeface="Cambria Math" panose="02040503050406030204" pitchFamily="18" charset="0"/>
                                </a:rPr>
                                <m:t>𝑝</m:t>
                              </m:r>
                            </m:e>
                            <m:sub>
                              <m:r>
                                <a:rPr sz="2100" i="1">
                                  <a:latin typeface="Cambria Math" panose="02040503050406030204" pitchFamily="18" charset="0"/>
                                </a:rPr>
                                <m:t>𝜃</m:t>
                              </m:r>
                            </m:sub>
                          </m:sSub>
                          <m:r>
                            <a:rPr sz="2100" i="1">
                              <a:latin typeface="Cambria Math" panose="02040503050406030204" pitchFamily="18" charset="0"/>
                            </a:rPr>
                            <m:t>(</m:t>
                          </m:r>
                          <m:r>
                            <a:rPr sz="2100" i="1">
                              <a:latin typeface="Cambria Math" panose="02040503050406030204" pitchFamily="18" charset="0"/>
                            </a:rPr>
                            <m:t>𝐳</m:t>
                          </m:r>
                          <m:r>
                            <a:rPr sz="2100" i="1">
                              <a:latin typeface="Cambria Math" panose="02040503050406030204" pitchFamily="18" charset="0"/>
                            </a:rPr>
                            <m:t>)</m:t>
                          </m:r>
                        </m:e>
                      </m:d>
                    </m:oMath>
                  </m:oMathPara>
                </a14:m>
                <a:endParaRPr sz="2100"/>
              </a:p>
            </p:txBody>
          </p:sp>
        </mc:Choice>
        <mc:Fallback xmlns="">
          <p:sp>
            <p:nvSpPr>
              <p:cNvPr id="289" name="Equation"/>
              <p:cNvSpPr txBox="1">
                <a:spLocks noRot="1" noChangeAspect="1" noMove="1" noResize="1" noEditPoints="1" noAdjustHandles="1" noChangeArrowheads="1" noChangeShapeType="1" noTextEdit="1"/>
              </p:cNvSpPr>
              <p:nvPr/>
            </p:nvSpPr>
            <p:spPr>
              <a:xfrm>
                <a:off x="2608838" y="2554052"/>
                <a:ext cx="7959167" cy="409664"/>
              </a:xfrm>
              <a:prstGeom prst="rect">
                <a:avLst/>
              </a:prstGeom>
              <a:blipFill>
                <a:blip r:embed="rId3"/>
                <a:stretch>
                  <a:fillRect l="-796" b="-21212"/>
                </a:stretch>
              </a:blipFill>
              <a:ln w="12700">
                <a:miter lim="400000"/>
              </a:ln>
            </p:spPr>
            <p:txBody>
              <a:bodyPr/>
              <a:lstStyle/>
              <a:p>
                <a:r>
                  <a:rPr lang="en-US">
                    <a:noFill/>
                  </a:rPr>
                  <a:t> </a:t>
                </a:r>
              </a:p>
            </p:txBody>
          </p:sp>
        </mc:Fallback>
      </mc:AlternateContent>
      <p:sp>
        <p:nvSpPr>
          <p:cNvPr id="290" name="Maximizing the ELBO term has two important effects:…"/>
          <p:cNvSpPr txBox="1"/>
          <p:nvPr/>
        </p:nvSpPr>
        <p:spPr>
          <a:xfrm>
            <a:off x="1714500" y="875409"/>
            <a:ext cx="8763000" cy="1916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pPr marL="301744"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Maximizing the ELBO term has two important effects: </a:t>
            </a:r>
          </a:p>
          <a:p>
            <a:pPr marL="628635" lvl="1"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It maximizes the log marginal likelihood, which builds a better generative model.</a:t>
            </a:r>
          </a:p>
          <a:p>
            <a:pPr marL="628635" lvl="1" indent="-259836" algn="just" defTabSz="603489">
              <a:lnSpc>
                <a:spcPct val="115000"/>
              </a:lnSpc>
              <a:spcBef>
                <a:spcPts val="300"/>
              </a:spcBef>
              <a:buSzPts val="1700"/>
              <a:buFont typeface="Helvetica"/>
              <a:buChar char="●"/>
              <a:defRPr sz="1716">
                <a:latin typeface="Open Sans"/>
                <a:ea typeface="Open Sans"/>
                <a:cs typeface="Open Sans"/>
                <a:sym typeface="Open Sans"/>
              </a:defRPr>
            </a:pPr>
            <a:r>
              <a:rPr sz="1716" dirty="0">
                <a:latin typeface="Quattrocento Sans" panose="020B0502050000020003" pitchFamily="34" charset="0"/>
              </a:rPr>
              <a:t>It minimizes the KL divergence of the variational posterior q from the true posterior p, which approximates a better posterior. </a:t>
            </a:r>
          </a:p>
        </p:txBody>
      </p:sp>
      <p:pic>
        <p:nvPicPr>
          <p:cNvPr id="291" name="vae_graphical.png" descr="vae_graphical.png"/>
          <p:cNvPicPr>
            <a:picLocks noChangeAspect="1"/>
          </p:cNvPicPr>
          <p:nvPr/>
        </p:nvPicPr>
        <p:blipFill>
          <a:blip r:embed="rId4"/>
          <a:stretch>
            <a:fillRect/>
          </a:stretch>
        </p:blipFill>
        <p:spPr>
          <a:xfrm>
            <a:off x="2462260" y="3244776"/>
            <a:ext cx="2590801" cy="2795379"/>
          </a:xfrm>
          <a:prstGeom prst="rect">
            <a:avLst/>
          </a:prstGeom>
          <a:ln w="12700">
            <a:miter lim="400000"/>
          </a:ln>
        </p:spPr>
      </p:pic>
      <mc:AlternateContent xmlns:mc="http://schemas.openxmlformats.org/markup-compatibility/2006" xmlns:a14="http://schemas.microsoft.com/office/drawing/2010/main">
        <mc:Choice Requires="a14">
          <p:sp>
            <p:nvSpPr>
              <p:cNvPr id="292" name="VAE maximizes the ELBO w.r.t. the parameters   and   jointly."/>
              <p:cNvSpPr txBox="1"/>
              <p:nvPr/>
            </p:nvSpPr>
            <p:spPr>
              <a:xfrm>
                <a:off x="5984811" y="4397945"/>
                <a:ext cx="3554820" cy="64144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0" tIns="0" rIns="0" bIns="0"/>
              <a:lstStyle/>
              <a:p>
                <a:pPr>
                  <a:defRPr sz="1900" b="1">
                    <a:solidFill>
                      <a:schemeClr val="accent6"/>
                    </a:solidFill>
                  </a:defRPr>
                </a:pPr>
                <a:r>
                  <a:rPr sz="1900"/>
                  <a:t>VAE maximizes the ELBO w.r.t. the parameters </a:t>
                </a:r>
                <a14:m>
                  <m:oMath xmlns:m="http://schemas.openxmlformats.org/officeDocument/2006/math">
                    <m:r>
                      <a:rPr sz="2351" i="1">
                        <a:solidFill>
                          <a:srgbClr val="963334"/>
                        </a:solidFill>
                        <a:latin typeface="Cambria Math" panose="02040503050406030204" pitchFamily="18" charset="0"/>
                      </a:rPr>
                      <m:t>𝜃</m:t>
                    </m:r>
                  </m:oMath>
                </a14:m>
                <a:r>
                  <a:rPr sz="1900"/>
                  <a:t> and </a:t>
                </a:r>
                <a14:m>
                  <m:oMath xmlns:m="http://schemas.openxmlformats.org/officeDocument/2006/math">
                    <m:r>
                      <a:rPr sz="2500" i="1">
                        <a:solidFill>
                          <a:srgbClr val="963334"/>
                        </a:solidFill>
                        <a:latin typeface="Cambria Math" panose="02040503050406030204" pitchFamily="18" charset="0"/>
                      </a:rPr>
                      <m:t>𝜙</m:t>
                    </m:r>
                  </m:oMath>
                </a14:m>
                <a:r>
                  <a:rPr sz="1900"/>
                  <a:t> jointly.</a:t>
                </a:r>
                <a:endParaRPr sz="1900">
                  <a:solidFill>
                    <a:srgbClr val="963334"/>
                  </a:solidFill>
                </a:endParaRPr>
              </a:p>
            </p:txBody>
          </p:sp>
        </mc:Choice>
        <mc:Fallback xmlns="">
          <p:sp>
            <p:nvSpPr>
              <p:cNvPr id="292" name="VAE maximizes the ELBO w.r.t. the parameters   and   jointly."/>
              <p:cNvSpPr txBox="1">
                <a:spLocks noRot="1" noChangeAspect="1" noMove="1" noResize="1" noEditPoints="1" noAdjustHandles="1" noChangeArrowheads="1" noChangeShapeType="1" noTextEdit="1"/>
              </p:cNvSpPr>
              <p:nvPr/>
            </p:nvSpPr>
            <p:spPr>
              <a:xfrm>
                <a:off x="5984811" y="4397945"/>
                <a:ext cx="3554820" cy="641440"/>
              </a:xfrm>
              <a:prstGeom prst="rect">
                <a:avLst/>
              </a:prstGeom>
              <a:blipFill>
                <a:blip r:embed="rId5"/>
                <a:stretch>
                  <a:fillRect l="-4270" t="-11765" r="-1423" b="-25490"/>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293" name="Reconstruction"/>
          <p:cNvSpPr txBox="1"/>
          <p:nvPr/>
        </p:nvSpPr>
        <p:spPr>
          <a:xfrm>
            <a:off x="5004924" y="3174594"/>
            <a:ext cx="1896515" cy="283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a:defRPr sz="1600">
                <a:solidFill>
                  <a:schemeClr val="accent6"/>
                </a:solidFill>
              </a:defRPr>
            </a:lvl1pPr>
          </a:lstStyle>
          <a:p>
            <a:r>
              <a:t>Reconstruction</a:t>
            </a:r>
          </a:p>
        </p:txBody>
      </p:sp>
      <p:sp>
        <p:nvSpPr>
          <p:cNvPr id="294" name="Regularization"/>
          <p:cNvSpPr txBox="1"/>
          <p:nvPr/>
        </p:nvSpPr>
        <p:spPr>
          <a:xfrm>
            <a:off x="7845927" y="3174594"/>
            <a:ext cx="1896515" cy="283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ctr">
              <a:defRPr sz="1600">
                <a:solidFill>
                  <a:schemeClr val="accent6"/>
                </a:solidFill>
              </a:defRPr>
            </a:lvl1pPr>
          </a:lstStyle>
          <a:p>
            <a:r>
              <a:t>Regularization</a:t>
            </a:r>
          </a:p>
        </p:txBody>
      </p:sp>
      <p:sp>
        <p:nvSpPr>
          <p:cNvPr id="295" name="Kingma, D. P., “Variational Inference Deep Learning: A New Synthesis”, PhD Thesis, 2017."/>
          <p:cNvSpPr txBox="1"/>
          <p:nvPr/>
        </p:nvSpPr>
        <p:spPr>
          <a:xfrm>
            <a:off x="97128" y="6036202"/>
            <a:ext cx="5425616"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defRPr sz="1000"/>
            </a:pPr>
            <a:r>
              <a:rPr sz="1000" dirty="0" err="1"/>
              <a:t>Kingma</a:t>
            </a:r>
            <a:r>
              <a:rPr sz="1000" dirty="0"/>
              <a:t>, D. P., “Variational Inference Deep Learning: A New Synthesis”, PhD Thesis, 2017. </a:t>
            </a:r>
            <a:br>
              <a:rPr sz="1000" dirty="0"/>
            </a:br>
            <a:endParaRPr sz="1000" dirty="0"/>
          </a:p>
        </p:txBody>
      </p:sp>
      <mc:AlternateContent xmlns:mc="http://schemas.openxmlformats.org/markup-compatibility/2006" xmlns:a14="http://schemas.microsoft.com/office/drawing/2010/main">
        <mc:Choice Requires="a14">
          <p:sp>
            <p:nvSpPr>
              <p:cNvPr id="296" name="Equation"/>
              <p:cNvSpPr txBox="1"/>
              <p:nvPr/>
            </p:nvSpPr>
            <p:spPr>
              <a:xfrm>
                <a:off x="2054244" y="4470021"/>
                <a:ext cx="1302664" cy="419025"/>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500" i="1">
                              <a:latin typeface="Cambria Math" panose="02040503050406030204" pitchFamily="18" charset="0"/>
                            </a:rPr>
                          </m:ctrlPr>
                        </m:sSubPr>
                        <m:e>
                          <m:r>
                            <a:rPr sz="2500" i="1">
                              <a:latin typeface="Cambria Math" panose="02040503050406030204" pitchFamily="18" charset="0"/>
                            </a:rPr>
                            <m:t>𝑞</m:t>
                          </m:r>
                        </m:e>
                        <m:sub>
                          <m:r>
                            <a:rPr sz="2500" i="1">
                              <a:latin typeface="Cambria Math" panose="02040503050406030204" pitchFamily="18" charset="0"/>
                            </a:rPr>
                            <m:t>𝜙</m:t>
                          </m:r>
                        </m:sub>
                      </m:sSub>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r>
                        <a:rPr sz="2500" i="1">
                          <a:latin typeface="Cambria Math" panose="02040503050406030204" pitchFamily="18" charset="0"/>
                        </a:rPr>
                        <m:t>𝐱</m:t>
                      </m:r>
                      <m:r>
                        <a:rPr sz="2500" i="1">
                          <a:latin typeface="Cambria Math" panose="02040503050406030204" pitchFamily="18" charset="0"/>
                        </a:rPr>
                        <m:t>)</m:t>
                      </m:r>
                    </m:oMath>
                  </m:oMathPara>
                </a14:m>
                <a:endParaRPr sz="2500"/>
              </a:p>
            </p:txBody>
          </p:sp>
        </mc:Choice>
        <mc:Fallback xmlns="">
          <p:sp>
            <p:nvSpPr>
              <p:cNvPr id="296" name="Equation"/>
              <p:cNvSpPr txBox="1">
                <a:spLocks noRot="1" noChangeAspect="1" noMove="1" noResize="1" noEditPoints="1" noAdjustHandles="1" noChangeArrowheads="1" noChangeShapeType="1" noTextEdit="1"/>
              </p:cNvSpPr>
              <p:nvPr/>
            </p:nvSpPr>
            <p:spPr>
              <a:xfrm>
                <a:off x="2054244" y="4470021"/>
                <a:ext cx="1302664" cy="419025"/>
              </a:xfrm>
              <a:prstGeom prst="rect">
                <a:avLst/>
              </a:prstGeom>
              <a:blipFill>
                <a:blip r:embed="rId6"/>
                <a:stretch>
                  <a:fillRect l="-4808" r="-8654" b="-29412"/>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 name="Equation"/>
              <p:cNvSpPr txBox="1"/>
              <p:nvPr/>
            </p:nvSpPr>
            <p:spPr>
              <a:xfrm>
                <a:off x="4516508" y="4426237"/>
                <a:ext cx="1274964" cy="384721"/>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500" i="1">
                              <a:latin typeface="Cambria Math" panose="02040503050406030204" pitchFamily="18" charset="0"/>
                            </a:rPr>
                          </m:ctrlPr>
                        </m:sSubPr>
                        <m:e>
                          <m:r>
                            <a:rPr sz="2500" i="1">
                              <a:latin typeface="Cambria Math" panose="02040503050406030204" pitchFamily="18" charset="0"/>
                            </a:rPr>
                            <m:t>𝑝</m:t>
                          </m:r>
                        </m:e>
                        <m:sub>
                          <m:r>
                            <a:rPr sz="2500" i="1">
                              <a:latin typeface="Cambria Math" panose="02040503050406030204" pitchFamily="18" charset="0"/>
                            </a:rPr>
                            <m:t>𝜃</m:t>
                          </m:r>
                        </m:sub>
                      </m:sSub>
                      <m:r>
                        <a:rPr sz="2500" i="1">
                          <a:latin typeface="Cambria Math" panose="02040503050406030204" pitchFamily="18" charset="0"/>
                        </a:rPr>
                        <m:t>(</m:t>
                      </m:r>
                      <m:r>
                        <a:rPr sz="2500" i="1">
                          <a:latin typeface="Cambria Math" panose="02040503050406030204" pitchFamily="18" charset="0"/>
                        </a:rPr>
                        <m:t>𝐱</m:t>
                      </m:r>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oMath>
                  </m:oMathPara>
                </a14:m>
                <a:endParaRPr sz="2500"/>
              </a:p>
            </p:txBody>
          </p:sp>
        </mc:Choice>
        <mc:Fallback xmlns="">
          <p:sp>
            <p:nvSpPr>
              <p:cNvPr id="297" name="Equation"/>
              <p:cNvSpPr txBox="1">
                <a:spLocks noRot="1" noChangeAspect="1" noMove="1" noResize="1" noEditPoints="1" noAdjustHandles="1" noChangeArrowheads="1" noChangeShapeType="1" noTextEdit="1"/>
              </p:cNvSpPr>
              <p:nvPr/>
            </p:nvSpPr>
            <p:spPr>
              <a:xfrm>
                <a:off x="4516508" y="4426237"/>
                <a:ext cx="1274964" cy="384721"/>
              </a:xfrm>
              <a:prstGeom prst="rect">
                <a:avLst/>
              </a:prstGeom>
              <a:blipFill>
                <a:blip r:embed="rId7"/>
                <a:stretch>
                  <a:fillRect l="-4902" t="-3226" r="-8824" b="-35484"/>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8" name="Equation"/>
              <p:cNvSpPr txBox="1"/>
              <p:nvPr/>
            </p:nvSpPr>
            <p:spPr>
              <a:xfrm>
                <a:off x="4260021" y="3534536"/>
                <a:ext cx="833946" cy="384721"/>
              </a:xfrm>
              <a:prstGeom prst="rect">
                <a:avLst/>
              </a:prstGeom>
              <a:ln w="12700">
                <a:miter lim="400000"/>
              </a:ln>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sSub>
                        <m:sSubPr>
                          <m:ctrlPr>
                            <a:rPr sz="2500" i="1">
                              <a:latin typeface="Cambria Math" panose="02040503050406030204" pitchFamily="18" charset="0"/>
                            </a:rPr>
                          </m:ctrlPr>
                        </m:sSubPr>
                        <m:e>
                          <m:r>
                            <a:rPr sz="2500" i="1">
                              <a:latin typeface="Cambria Math" panose="02040503050406030204" pitchFamily="18" charset="0"/>
                            </a:rPr>
                            <m:t>𝑝</m:t>
                          </m:r>
                        </m:e>
                        <m:sub>
                          <m:r>
                            <a:rPr sz="2500" i="1">
                              <a:latin typeface="Cambria Math" panose="02040503050406030204" pitchFamily="18" charset="0"/>
                            </a:rPr>
                            <m:t>𝜃</m:t>
                          </m:r>
                        </m:sub>
                      </m:sSub>
                      <m:r>
                        <a:rPr sz="2500" i="1">
                          <a:latin typeface="Cambria Math" panose="02040503050406030204" pitchFamily="18" charset="0"/>
                        </a:rPr>
                        <m:t>(</m:t>
                      </m:r>
                      <m:r>
                        <a:rPr sz="2500" i="1">
                          <a:latin typeface="Cambria Math" panose="02040503050406030204" pitchFamily="18" charset="0"/>
                        </a:rPr>
                        <m:t>𝐳</m:t>
                      </m:r>
                      <m:r>
                        <a:rPr sz="2500" i="1">
                          <a:latin typeface="Cambria Math" panose="02040503050406030204" pitchFamily="18" charset="0"/>
                        </a:rPr>
                        <m:t>)</m:t>
                      </m:r>
                    </m:oMath>
                  </m:oMathPara>
                </a14:m>
                <a:endParaRPr sz="2500"/>
              </a:p>
            </p:txBody>
          </p:sp>
        </mc:Choice>
        <mc:Fallback xmlns="">
          <p:sp>
            <p:nvSpPr>
              <p:cNvPr id="298" name="Equation"/>
              <p:cNvSpPr txBox="1">
                <a:spLocks noRot="1" noChangeAspect="1" noMove="1" noResize="1" noEditPoints="1" noAdjustHandles="1" noChangeArrowheads="1" noChangeShapeType="1" noTextEdit="1"/>
              </p:cNvSpPr>
              <p:nvPr/>
            </p:nvSpPr>
            <p:spPr>
              <a:xfrm>
                <a:off x="4260021" y="3534536"/>
                <a:ext cx="833946" cy="384721"/>
              </a:xfrm>
              <a:prstGeom prst="rect">
                <a:avLst/>
              </a:prstGeom>
              <a:blipFill>
                <a:blip r:embed="rId8"/>
                <a:stretch>
                  <a:fillRect l="-8955" t="-6452" r="-13433" b="-35484"/>
                </a:stretch>
              </a:blipFill>
              <a:ln w="12700">
                <a:miter lim="400000"/>
              </a:ln>
            </p:spPr>
            <p:txBody>
              <a:bodyPr/>
              <a:lstStyle/>
              <a:p>
                <a:r>
                  <a:rPr lang="en-US">
                    <a:noFill/>
                  </a:rPr>
                  <a:t> </a:t>
                </a:r>
              </a:p>
            </p:txBody>
          </p:sp>
        </mc:Fallback>
      </mc:AlternateContent>
      <p:sp>
        <p:nvSpPr>
          <p:cNvPr id="299" name="Rectangle"/>
          <p:cNvSpPr/>
          <p:nvPr/>
        </p:nvSpPr>
        <p:spPr>
          <a:xfrm>
            <a:off x="5017624" y="3114127"/>
            <a:ext cx="1871115" cy="322551"/>
          </a:xfrm>
          <a:prstGeom prst="rect">
            <a:avLst/>
          </a:prstGeom>
          <a:ln w="25400">
            <a:solidFill>
              <a:schemeClr val="accent6"/>
            </a:solidFill>
            <a:prstDash val="sysDot"/>
            <a:miter lim="400000"/>
          </a:ln>
        </p:spPr>
        <p:txBody>
          <a:bodyPr lIns="0" tIns="0" rIns="0" bIns="0"/>
          <a:lstStyle/>
          <a:p>
            <a:endParaRPr sz="1400"/>
          </a:p>
        </p:txBody>
      </p:sp>
      <p:sp>
        <p:nvSpPr>
          <p:cNvPr id="300" name="Rectangle"/>
          <p:cNvSpPr/>
          <p:nvPr/>
        </p:nvSpPr>
        <p:spPr>
          <a:xfrm>
            <a:off x="7858627" y="3123614"/>
            <a:ext cx="1871115" cy="322551"/>
          </a:xfrm>
          <a:prstGeom prst="rect">
            <a:avLst/>
          </a:prstGeom>
          <a:ln w="25400">
            <a:solidFill>
              <a:schemeClr val="accent6"/>
            </a:solidFill>
            <a:prstDash val="sysDot"/>
            <a:miter lim="400000"/>
          </a:ln>
        </p:spPr>
        <p:txBody>
          <a:bodyPr lIns="0" tIns="0" rIns="0" bIns="0"/>
          <a:lstStyle/>
          <a:p>
            <a:endParaRPr sz="1400"/>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P spid="30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8F90-D822-EE49-D763-A2B56FA1F0CC}"/>
              </a:ext>
            </a:extLst>
          </p:cNvPr>
          <p:cNvSpPr>
            <a:spLocks noGrp="1"/>
          </p:cNvSpPr>
          <p:nvPr>
            <p:ph type="title"/>
          </p:nvPr>
        </p:nvSpPr>
        <p:spPr/>
        <p:txBody>
          <a:bodyPr/>
          <a:lstStyle/>
          <a:p>
            <a:r>
              <a:rPr lang="en-US" dirty="0"/>
              <a:t>Deep Generative Models</a:t>
            </a:r>
          </a:p>
        </p:txBody>
      </p:sp>
      <p:sp>
        <p:nvSpPr>
          <p:cNvPr id="3" name="Content Placeholder 2">
            <a:extLst>
              <a:ext uri="{FF2B5EF4-FFF2-40B4-BE49-F238E27FC236}">
                <a16:creationId xmlns:a16="http://schemas.microsoft.com/office/drawing/2014/main" id="{67F4F5D5-D126-1A69-A7F8-42B07EDB06BB}"/>
              </a:ext>
            </a:extLst>
          </p:cNvPr>
          <p:cNvSpPr>
            <a:spLocks noGrp="1"/>
          </p:cNvSpPr>
          <p:nvPr>
            <p:ph idx="1"/>
          </p:nvPr>
        </p:nvSpPr>
        <p:spPr/>
        <p:txBody>
          <a:bodyPr/>
          <a:lstStyle/>
          <a:p>
            <a:r>
              <a:rPr lang="en-US" dirty="0"/>
              <a:t>Learning </a:t>
            </a:r>
            <a:r>
              <a:rPr lang="en-US" b="1" dirty="0"/>
              <a:t>probability distributions </a:t>
            </a:r>
            <a:r>
              <a:rPr lang="en-US" dirty="0"/>
              <a:t>on data using Deep Neural Networks.</a:t>
            </a:r>
          </a:p>
        </p:txBody>
      </p:sp>
      <p:sp>
        <p:nvSpPr>
          <p:cNvPr id="4" name="Slide Number Placeholder 3">
            <a:extLst>
              <a:ext uri="{FF2B5EF4-FFF2-40B4-BE49-F238E27FC236}">
                <a16:creationId xmlns:a16="http://schemas.microsoft.com/office/drawing/2014/main" id="{56296A48-973E-BE8E-3863-13EB2D040425}"/>
              </a:ext>
            </a:extLst>
          </p:cNvPr>
          <p:cNvSpPr>
            <a:spLocks noGrp="1"/>
          </p:cNvSpPr>
          <p:nvPr>
            <p:ph type="sldNum" sz="quarter" idx="12"/>
          </p:nvPr>
        </p:nvSpPr>
        <p:spPr>
          <a:xfrm>
            <a:off x="8610599" y="6197167"/>
            <a:ext cx="3239949" cy="365125"/>
          </a:xfrm>
        </p:spPr>
        <p:txBody>
          <a:bodyPr/>
          <a:lstStyle/>
          <a:p>
            <a:fld id="{EBDA654D-7A69-0D44-88C1-6C1907746E49}" type="slidenum">
              <a:rPr lang="en-US" smtClean="0"/>
              <a:t>3</a:t>
            </a:fld>
            <a:endParaRPr lang="en-US" dirty="0"/>
          </a:p>
        </p:txBody>
      </p:sp>
      <p:sp>
        <p:nvSpPr>
          <p:cNvPr id="5" name="TextBox 4">
            <a:extLst>
              <a:ext uri="{FF2B5EF4-FFF2-40B4-BE49-F238E27FC236}">
                <a16:creationId xmlns:a16="http://schemas.microsoft.com/office/drawing/2014/main" id="{F4F8CB5C-5E04-E888-0657-3201029DEC27}"/>
              </a:ext>
            </a:extLst>
          </p:cNvPr>
          <p:cNvSpPr txBox="1"/>
          <p:nvPr/>
        </p:nvSpPr>
        <p:spPr>
          <a:xfrm>
            <a:off x="2555909" y="2266354"/>
            <a:ext cx="1241659" cy="369332"/>
          </a:xfrm>
          <a:prstGeom prst="rect">
            <a:avLst/>
          </a:prstGeom>
          <a:noFill/>
        </p:spPr>
        <p:txBody>
          <a:bodyPr wrap="square" rtlCol="0">
            <a:spAutoFit/>
          </a:bodyPr>
          <a:lstStyle/>
          <a:p>
            <a:pPr algn="ctr"/>
            <a:r>
              <a:rPr lang="en-US" dirty="0">
                <a:latin typeface="LM Roman 12" pitchFamily="2" charset="77"/>
              </a:rPr>
              <a:t>Implicitly</a:t>
            </a:r>
          </a:p>
        </p:txBody>
      </p:sp>
      <p:sp>
        <p:nvSpPr>
          <p:cNvPr id="6" name="TextBox 5">
            <a:extLst>
              <a:ext uri="{FF2B5EF4-FFF2-40B4-BE49-F238E27FC236}">
                <a16:creationId xmlns:a16="http://schemas.microsoft.com/office/drawing/2014/main" id="{11874AD1-DCF5-5CC7-3921-80A6529D8F8A}"/>
              </a:ext>
            </a:extLst>
          </p:cNvPr>
          <p:cNvSpPr txBox="1"/>
          <p:nvPr/>
        </p:nvSpPr>
        <p:spPr>
          <a:xfrm>
            <a:off x="8254864" y="2266354"/>
            <a:ext cx="1241659" cy="369332"/>
          </a:xfrm>
          <a:prstGeom prst="rect">
            <a:avLst/>
          </a:prstGeom>
          <a:noFill/>
        </p:spPr>
        <p:txBody>
          <a:bodyPr wrap="square" rtlCol="0">
            <a:spAutoFit/>
          </a:bodyPr>
          <a:lstStyle/>
          <a:p>
            <a:pPr algn="ctr"/>
            <a:r>
              <a:rPr lang="en-US" dirty="0">
                <a:latin typeface="LM Roman 12" pitchFamily="2" charset="77"/>
              </a:rPr>
              <a:t>Explicitly</a:t>
            </a:r>
          </a:p>
        </p:txBody>
      </p:sp>
      <p:sp>
        <p:nvSpPr>
          <p:cNvPr id="10" name="TextBox 9">
            <a:extLst>
              <a:ext uri="{FF2B5EF4-FFF2-40B4-BE49-F238E27FC236}">
                <a16:creationId xmlns:a16="http://schemas.microsoft.com/office/drawing/2014/main" id="{8D1E7105-FCF2-A7AB-2FD9-6201DE142AE7}"/>
              </a:ext>
            </a:extLst>
          </p:cNvPr>
          <p:cNvSpPr txBox="1"/>
          <p:nvPr/>
        </p:nvSpPr>
        <p:spPr>
          <a:xfrm>
            <a:off x="964732" y="5381948"/>
            <a:ext cx="4424011" cy="307777"/>
          </a:xfrm>
          <a:prstGeom prst="rect">
            <a:avLst/>
          </a:prstGeom>
          <a:noFill/>
        </p:spPr>
        <p:txBody>
          <a:bodyPr wrap="square" rtlCol="0">
            <a:spAutoFit/>
          </a:bodyPr>
          <a:lstStyle/>
          <a:p>
            <a:pPr algn="ctr"/>
            <a:r>
              <a:rPr lang="en-US" sz="1400" dirty="0">
                <a:latin typeface="LM Roman 12" pitchFamily="2" charset="77"/>
              </a:rPr>
              <a:t>Generative Adversarial Networks (GANs [1])</a:t>
            </a:r>
          </a:p>
        </p:txBody>
      </p:sp>
      <p:sp>
        <p:nvSpPr>
          <p:cNvPr id="11" name="TextBox 10">
            <a:extLst>
              <a:ext uri="{FF2B5EF4-FFF2-40B4-BE49-F238E27FC236}">
                <a16:creationId xmlns:a16="http://schemas.microsoft.com/office/drawing/2014/main" id="{7496585F-4C25-5602-13AB-DA967455D264}"/>
              </a:ext>
            </a:extLst>
          </p:cNvPr>
          <p:cNvSpPr txBox="1"/>
          <p:nvPr/>
        </p:nvSpPr>
        <p:spPr>
          <a:xfrm>
            <a:off x="6929789" y="5381948"/>
            <a:ext cx="4424011" cy="954107"/>
          </a:xfrm>
          <a:prstGeom prst="rect">
            <a:avLst/>
          </a:prstGeom>
          <a:noFill/>
        </p:spPr>
        <p:txBody>
          <a:bodyPr wrap="square" rtlCol="0">
            <a:spAutoFit/>
          </a:bodyPr>
          <a:lstStyle/>
          <a:p>
            <a:pPr algn="ctr"/>
            <a:r>
              <a:rPr lang="en-US" sz="1400" dirty="0">
                <a:latin typeface="LM Roman 12" pitchFamily="2" charset="77"/>
              </a:rPr>
              <a:t>Variational Autoencoders (VAEs [2])</a:t>
            </a:r>
          </a:p>
          <a:p>
            <a:pPr algn="ctr"/>
            <a:r>
              <a:rPr lang="en-US" sz="1400" dirty="0">
                <a:latin typeface="LM Roman 12" pitchFamily="2" charset="77"/>
              </a:rPr>
              <a:t>Denoising Diffusion Probabilistic Models (DDPMs [3])</a:t>
            </a:r>
          </a:p>
          <a:p>
            <a:pPr algn="ctr"/>
            <a:r>
              <a:rPr lang="en-US" sz="1400" dirty="0">
                <a:latin typeface="LM Roman 12" pitchFamily="2" charset="77"/>
              </a:rPr>
              <a:t>Score-based models [4]</a:t>
            </a:r>
          </a:p>
          <a:p>
            <a:pPr algn="ctr"/>
            <a:r>
              <a:rPr lang="en-US" sz="1400" dirty="0">
                <a:latin typeface="LM Roman 12" pitchFamily="2" charset="77"/>
              </a:rPr>
              <a:t>Energy-based models [5]</a:t>
            </a:r>
          </a:p>
        </p:txBody>
      </p:sp>
      <p:sp>
        <p:nvSpPr>
          <p:cNvPr id="12" name="Rounded Rectangle 11">
            <a:extLst>
              <a:ext uri="{FF2B5EF4-FFF2-40B4-BE49-F238E27FC236}">
                <a16:creationId xmlns:a16="http://schemas.microsoft.com/office/drawing/2014/main" id="{5CD1FB4E-03E4-D7B2-637A-C30CC32AA3E8}"/>
              </a:ext>
            </a:extLst>
          </p:cNvPr>
          <p:cNvSpPr/>
          <p:nvPr/>
        </p:nvSpPr>
        <p:spPr>
          <a:xfrm>
            <a:off x="477251" y="2675223"/>
            <a:ext cx="5398971" cy="2627697"/>
          </a:xfrm>
          <a:prstGeom prst="roundRect">
            <a:avLst>
              <a:gd name="adj" fmla="val 7114"/>
            </a:avLst>
          </a:prstGeom>
          <a:solidFill>
            <a:srgbClr val="F5FA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4CAA90F-9768-EFB4-701F-304F75206E07}"/>
              </a:ext>
            </a:extLst>
          </p:cNvPr>
          <p:cNvSpPr/>
          <p:nvPr/>
        </p:nvSpPr>
        <p:spPr>
          <a:xfrm>
            <a:off x="6315780" y="2670710"/>
            <a:ext cx="5398971" cy="2627697"/>
          </a:xfrm>
          <a:prstGeom prst="roundRect">
            <a:avLst>
              <a:gd name="adj" fmla="val 7114"/>
            </a:avLst>
          </a:prstGeom>
          <a:solidFill>
            <a:srgbClr val="F5FA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CA71791-D7C9-6C0C-336E-46C5026698EE}"/>
              </a:ext>
            </a:extLst>
          </p:cNvPr>
          <p:cNvPicPr>
            <a:picLocks noChangeAspect="1"/>
          </p:cNvPicPr>
          <p:nvPr/>
        </p:nvPicPr>
        <p:blipFill>
          <a:blip r:embed="rId2"/>
          <a:stretch>
            <a:fillRect/>
          </a:stretch>
        </p:blipFill>
        <p:spPr>
          <a:xfrm>
            <a:off x="6590740" y="2806760"/>
            <a:ext cx="4763060" cy="1732311"/>
          </a:xfrm>
          <a:prstGeom prst="rect">
            <a:avLst/>
          </a:prstGeom>
        </p:spPr>
      </p:pic>
      <p:pic>
        <p:nvPicPr>
          <p:cNvPr id="17" name="Picture 16">
            <a:extLst>
              <a:ext uri="{FF2B5EF4-FFF2-40B4-BE49-F238E27FC236}">
                <a16:creationId xmlns:a16="http://schemas.microsoft.com/office/drawing/2014/main" id="{CA7ABF7F-5411-D0CE-20F2-3B3AD4C5E9AD}"/>
              </a:ext>
            </a:extLst>
          </p:cNvPr>
          <p:cNvPicPr>
            <a:picLocks noChangeAspect="1"/>
          </p:cNvPicPr>
          <p:nvPr/>
        </p:nvPicPr>
        <p:blipFill>
          <a:blip r:embed="rId3"/>
          <a:stretch>
            <a:fillRect/>
          </a:stretch>
        </p:blipFill>
        <p:spPr>
          <a:xfrm>
            <a:off x="625734" y="2840361"/>
            <a:ext cx="5102003" cy="2353361"/>
          </a:xfrm>
          <a:prstGeom prst="rect">
            <a:avLst/>
          </a:prstGeom>
        </p:spPr>
      </p:pic>
      <p:pic>
        <p:nvPicPr>
          <p:cNvPr id="18" name="Picture 17">
            <a:extLst>
              <a:ext uri="{FF2B5EF4-FFF2-40B4-BE49-F238E27FC236}">
                <a16:creationId xmlns:a16="http://schemas.microsoft.com/office/drawing/2014/main" id="{37893A74-5274-C988-7424-82831A3D5FCC}"/>
              </a:ext>
            </a:extLst>
          </p:cNvPr>
          <p:cNvPicPr>
            <a:picLocks noChangeAspect="1"/>
          </p:cNvPicPr>
          <p:nvPr/>
        </p:nvPicPr>
        <p:blipFill>
          <a:blip r:embed="rId4"/>
          <a:stretch>
            <a:fillRect/>
          </a:stretch>
        </p:blipFill>
        <p:spPr>
          <a:xfrm>
            <a:off x="6540882" y="4723892"/>
            <a:ext cx="4997974" cy="392767"/>
          </a:xfrm>
          <a:prstGeom prst="rect">
            <a:avLst/>
          </a:prstGeom>
        </p:spPr>
      </p:pic>
      <p:sp>
        <p:nvSpPr>
          <p:cNvPr id="14" name="TextBox 13">
            <a:extLst>
              <a:ext uri="{FF2B5EF4-FFF2-40B4-BE49-F238E27FC236}">
                <a16:creationId xmlns:a16="http://schemas.microsoft.com/office/drawing/2014/main" id="{E77BBBAA-1C24-1C71-075C-B50904FE80FF}"/>
              </a:ext>
            </a:extLst>
          </p:cNvPr>
          <p:cNvSpPr txBox="1"/>
          <p:nvPr/>
        </p:nvSpPr>
        <p:spPr>
          <a:xfrm>
            <a:off x="-316942" y="6278420"/>
            <a:ext cx="2451258" cy="261610"/>
          </a:xfrm>
          <a:prstGeom prst="rect">
            <a:avLst/>
          </a:prstGeom>
          <a:noFill/>
        </p:spPr>
        <p:txBody>
          <a:bodyPr wrap="square" rtlCol="0">
            <a:spAutoFit/>
          </a:bodyPr>
          <a:lstStyle/>
          <a:p>
            <a:pPr algn="ctr"/>
            <a:r>
              <a:rPr lang="en-US" sz="1100" dirty="0">
                <a:latin typeface="LM Roman 12" pitchFamily="2" charset="77"/>
              </a:rPr>
              <a:t>[1] (Goodfellow et al., 2014)</a:t>
            </a:r>
          </a:p>
        </p:txBody>
      </p:sp>
      <p:sp>
        <p:nvSpPr>
          <p:cNvPr id="16" name="TextBox 15">
            <a:extLst>
              <a:ext uri="{FF2B5EF4-FFF2-40B4-BE49-F238E27FC236}">
                <a16:creationId xmlns:a16="http://schemas.microsoft.com/office/drawing/2014/main" id="{13C2F956-7A01-2FEE-332C-25E7AD1389B8}"/>
              </a:ext>
            </a:extLst>
          </p:cNvPr>
          <p:cNvSpPr txBox="1"/>
          <p:nvPr/>
        </p:nvSpPr>
        <p:spPr>
          <a:xfrm>
            <a:off x="1476109" y="6278420"/>
            <a:ext cx="2451258" cy="261610"/>
          </a:xfrm>
          <a:prstGeom prst="rect">
            <a:avLst/>
          </a:prstGeom>
          <a:noFill/>
        </p:spPr>
        <p:txBody>
          <a:bodyPr wrap="square" rtlCol="0">
            <a:spAutoFit/>
          </a:bodyPr>
          <a:lstStyle/>
          <a:p>
            <a:pPr algn="ctr"/>
            <a:r>
              <a:rPr lang="en-US" sz="1100" dirty="0">
                <a:latin typeface="LM Roman 12" pitchFamily="2" charset="77"/>
              </a:rPr>
              <a:t>[2] (</a:t>
            </a:r>
            <a:r>
              <a:rPr lang="en-US" sz="1100" dirty="0" err="1">
                <a:latin typeface="LM Roman 12" pitchFamily="2" charset="77"/>
              </a:rPr>
              <a:t>Kingma</a:t>
            </a:r>
            <a:r>
              <a:rPr lang="en-US" sz="1100" dirty="0">
                <a:latin typeface="LM Roman 12" pitchFamily="2" charset="77"/>
              </a:rPr>
              <a:t> et al., 2014)</a:t>
            </a:r>
          </a:p>
        </p:txBody>
      </p:sp>
      <p:sp>
        <p:nvSpPr>
          <p:cNvPr id="19" name="TextBox 18">
            <a:extLst>
              <a:ext uri="{FF2B5EF4-FFF2-40B4-BE49-F238E27FC236}">
                <a16:creationId xmlns:a16="http://schemas.microsoft.com/office/drawing/2014/main" id="{A3451A34-1BD1-202E-48F9-A7E8C7B40B84}"/>
              </a:ext>
            </a:extLst>
          </p:cNvPr>
          <p:cNvSpPr txBox="1"/>
          <p:nvPr/>
        </p:nvSpPr>
        <p:spPr>
          <a:xfrm>
            <a:off x="3003106" y="6283153"/>
            <a:ext cx="2451258" cy="261610"/>
          </a:xfrm>
          <a:prstGeom prst="rect">
            <a:avLst/>
          </a:prstGeom>
          <a:noFill/>
        </p:spPr>
        <p:txBody>
          <a:bodyPr wrap="square" rtlCol="0">
            <a:spAutoFit/>
          </a:bodyPr>
          <a:lstStyle/>
          <a:p>
            <a:pPr algn="ctr"/>
            <a:r>
              <a:rPr lang="en-US" sz="1100" dirty="0">
                <a:latin typeface="LM Roman 12" pitchFamily="2" charset="77"/>
              </a:rPr>
              <a:t>[3] (Ho et al., 2020)</a:t>
            </a:r>
          </a:p>
        </p:txBody>
      </p:sp>
      <p:sp>
        <p:nvSpPr>
          <p:cNvPr id="20" name="TextBox 19">
            <a:extLst>
              <a:ext uri="{FF2B5EF4-FFF2-40B4-BE49-F238E27FC236}">
                <a16:creationId xmlns:a16="http://schemas.microsoft.com/office/drawing/2014/main" id="{4BC4C870-62F8-8E51-F079-C7BE327DFD08}"/>
              </a:ext>
            </a:extLst>
          </p:cNvPr>
          <p:cNvSpPr txBox="1"/>
          <p:nvPr/>
        </p:nvSpPr>
        <p:spPr>
          <a:xfrm>
            <a:off x="4402774" y="6283153"/>
            <a:ext cx="2451258" cy="261610"/>
          </a:xfrm>
          <a:prstGeom prst="rect">
            <a:avLst/>
          </a:prstGeom>
          <a:noFill/>
        </p:spPr>
        <p:txBody>
          <a:bodyPr wrap="square" rtlCol="0">
            <a:spAutoFit/>
          </a:bodyPr>
          <a:lstStyle/>
          <a:p>
            <a:pPr algn="ctr"/>
            <a:r>
              <a:rPr lang="en-US" sz="1100" dirty="0">
                <a:latin typeface="LM Roman 12" pitchFamily="2" charset="77"/>
              </a:rPr>
              <a:t>[4] (Song et al., 2019)</a:t>
            </a:r>
          </a:p>
        </p:txBody>
      </p:sp>
      <p:sp>
        <p:nvSpPr>
          <p:cNvPr id="21" name="TextBox 20">
            <a:extLst>
              <a:ext uri="{FF2B5EF4-FFF2-40B4-BE49-F238E27FC236}">
                <a16:creationId xmlns:a16="http://schemas.microsoft.com/office/drawing/2014/main" id="{7AE6B2E6-E36E-8E7A-AEA6-015CBF30B8C8}"/>
              </a:ext>
            </a:extLst>
          </p:cNvPr>
          <p:cNvSpPr txBox="1"/>
          <p:nvPr/>
        </p:nvSpPr>
        <p:spPr>
          <a:xfrm>
            <a:off x="5909545" y="6278420"/>
            <a:ext cx="2451258" cy="261610"/>
          </a:xfrm>
          <a:prstGeom prst="rect">
            <a:avLst/>
          </a:prstGeom>
          <a:noFill/>
        </p:spPr>
        <p:txBody>
          <a:bodyPr wrap="square" rtlCol="0">
            <a:spAutoFit/>
          </a:bodyPr>
          <a:lstStyle/>
          <a:p>
            <a:pPr algn="ctr"/>
            <a:r>
              <a:rPr lang="en-US" sz="1100" dirty="0">
                <a:latin typeface="LM Roman 12" pitchFamily="2" charset="77"/>
              </a:rPr>
              <a:t>[5] (</a:t>
            </a:r>
            <a:r>
              <a:rPr lang="en-US" sz="1100" dirty="0" err="1">
                <a:latin typeface="LM Roman 12" pitchFamily="2" charset="77"/>
              </a:rPr>
              <a:t>Lecun</a:t>
            </a:r>
            <a:r>
              <a:rPr lang="en-US" sz="1100" dirty="0">
                <a:latin typeface="LM Roman 12" pitchFamily="2" charset="77"/>
              </a:rPr>
              <a:t> et al., 2006)</a:t>
            </a:r>
          </a:p>
        </p:txBody>
      </p:sp>
    </p:spTree>
    <p:extLst>
      <p:ext uri="{BB962C8B-B14F-4D97-AF65-F5344CB8AC3E}">
        <p14:creationId xmlns:p14="http://schemas.microsoft.com/office/powerpoint/2010/main" val="1650532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6AFE8-49C1-DDA5-A75C-F0856EA95635}"/>
              </a:ext>
            </a:extLst>
          </p:cNvPr>
          <p:cNvSpPr>
            <a:spLocks noGrp="1"/>
          </p:cNvSpPr>
          <p:nvPr>
            <p:ph type="body" idx="1"/>
          </p:nvPr>
        </p:nvSpPr>
        <p:spPr/>
        <p:txBody>
          <a:bodyPr/>
          <a:lstStyle/>
          <a:p>
            <a:r>
              <a:rPr lang="en-US" dirty="0"/>
              <a:t>Discretized Logistic Likelihood</a:t>
            </a:r>
          </a:p>
        </p:txBody>
      </p:sp>
      <p:sp>
        <p:nvSpPr>
          <p:cNvPr id="287" name="Slide Number"/>
          <p:cNvSpPr txBox="1">
            <a:spLocks noGrp="1"/>
          </p:cNvSpPr>
          <p:nvPr>
            <p:ph type="sldNum"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
        <p:nvSpPr>
          <p:cNvPr id="288" name="Theoretical Background"/>
          <p:cNvSpPr txBox="1"/>
          <p:nvPr/>
        </p:nvSpPr>
        <p:spPr>
          <a:xfrm>
            <a:off x="1547428" y="53709"/>
            <a:ext cx="45251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defRPr>
                <a:solidFill>
                  <a:srgbClr val="FFFFFF"/>
                </a:solidFill>
              </a:defRPr>
            </a:lvl1pPr>
          </a:lstStyle>
          <a:p>
            <a:r>
              <a:rPr sz="1400"/>
              <a:t>Theoretical Background</a:t>
            </a:r>
          </a:p>
        </p:txBody>
      </p:sp>
      <p:pic>
        <p:nvPicPr>
          <p:cNvPr id="3" name="Picture 2">
            <a:extLst>
              <a:ext uri="{FF2B5EF4-FFF2-40B4-BE49-F238E27FC236}">
                <a16:creationId xmlns:a16="http://schemas.microsoft.com/office/drawing/2014/main" id="{0D326616-5B71-20E9-A2E2-F9FA3B38F3F7}"/>
              </a:ext>
            </a:extLst>
          </p:cNvPr>
          <p:cNvPicPr>
            <a:picLocks noChangeAspect="1"/>
          </p:cNvPicPr>
          <p:nvPr/>
        </p:nvPicPr>
        <p:blipFill>
          <a:blip r:embed="rId3"/>
          <a:stretch>
            <a:fillRect/>
          </a:stretch>
        </p:blipFill>
        <p:spPr>
          <a:xfrm>
            <a:off x="2491789" y="2161527"/>
            <a:ext cx="7208423" cy="585960"/>
          </a:xfrm>
          <a:prstGeom prst="rect">
            <a:avLst/>
          </a:prstGeom>
        </p:spPr>
      </p:pic>
      <p:sp>
        <p:nvSpPr>
          <p:cNvPr id="4" name="The marginal distribution   can be computed by marginalizing the latent variables out.">
            <a:extLst>
              <a:ext uri="{FF2B5EF4-FFF2-40B4-BE49-F238E27FC236}">
                <a16:creationId xmlns:a16="http://schemas.microsoft.com/office/drawing/2014/main" id="{F51E54F3-B384-FCE5-8355-E0B0F91E93E7}"/>
              </a:ext>
            </a:extLst>
          </p:cNvPr>
          <p:cNvSpPr txBox="1"/>
          <p:nvPr/>
        </p:nvSpPr>
        <p:spPr>
          <a:xfrm>
            <a:off x="1777017" y="1562599"/>
            <a:ext cx="8763001" cy="3809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pPr marL="457189" indent="-393690" algn="just">
              <a:lnSpc>
                <a:spcPct val="115000"/>
              </a:lnSpc>
              <a:spcBef>
                <a:spcPts val="600"/>
              </a:spcBef>
              <a:buSzPts val="2600"/>
              <a:buFont typeface="Helvetica"/>
              <a:buChar char="●"/>
              <a:defRPr sz="2600">
                <a:latin typeface="Open Sans"/>
                <a:ea typeface="Open Sans"/>
                <a:cs typeface="Open Sans"/>
                <a:sym typeface="Open Sans"/>
              </a:defRPr>
            </a:pPr>
            <a:r>
              <a:rPr lang="en-US" sz="2400" dirty="0">
                <a:latin typeface="Quattrocento Sans" panose="020B0502050000020003" pitchFamily="34" charset="0"/>
              </a:rPr>
              <a:t>Likelihood</a:t>
            </a:r>
            <a:endParaRPr sz="2400" dirty="0">
              <a:latin typeface="Quattrocento Sans" panose="020B0502050000020003" pitchFamily="34" charset="0"/>
            </a:endParaRPr>
          </a:p>
        </p:txBody>
      </p:sp>
      <p:pic>
        <p:nvPicPr>
          <p:cNvPr id="3076" name="Picture 4" descr="Standard logistic PDF">
            <a:extLst>
              <a:ext uri="{FF2B5EF4-FFF2-40B4-BE49-F238E27FC236}">
                <a16:creationId xmlns:a16="http://schemas.microsoft.com/office/drawing/2014/main" id="{F722304C-95BA-A184-2283-884AC375E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1258" y="2747488"/>
            <a:ext cx="4389481" cy="351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58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31</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Precision and Recall</a:t>
            </a:r>
          </a:p>
        </p:txBody>
      </p:sp>
      <p:pic>
        <p:nvPicPr>
          <p:cNvPr id="2" name="Picture 1">
            <a:extLst>
              <a:ext uri="{FF2B5EF4-FFF2-40B4-BE49-F238E27FC236}">
                <a16:creationId xmlns:a16="http://schemas.microsoft.com/office/drawing/2014/main" id="{B42CD7E6-ACBF-51C1-AE6C-175447F0A0FE}"/>
              </a:ext>
            </a:extLst>
          </p:cNvPr>
          <p:cNvPicPr>
            <a:picLocks noChangeAspect="1"/>
          </p:cNvPicPr>
          <p:nvPr/>
        </p:nvPicPr>
        <p:blipFill>
          <a:blip r:embed="rId3"/>
          <a:stretch>
            <a:fillRect/>
          </a:stretch>
        </p:blipFill>
        <p:spPr>
          <a:xfrm>
            <a:off x="2208551" y="1963293"/>
            <a:ext cx="7637111" cy="3540235"/>
          </a:xfrm>
          <a:prstGeom prst="rect">
            <a:avLst/>
          </a:prstGeom>
        </p:spPr>
      </p:pic>
    </p:spTree>
    <p:extLst>
      <p:ext uri="{BB962C8B-B14F-4D97-AF65-F5344CB8AC3E}">
        <p14:creationId xmlns:p14="http://schemas.microsoft.com/office/powerpoint/2010/main" val="4186527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32</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Precision and Recall</a:t>
            </a:r>
          </a:p>
        </p:txBody>
      </p:sp>
      <p:pic>
        <p:nvPicPr>
          <p:cNvPr id="4" name="Picture 3">
            <a:extLst>
              <a:ext uri="{FF2B5EF4-FFF2-40B4-BE49-F238E27FC236}">
                <a16:creationId xmlns:a16="http://schemas.microsoft.com/office/drawing/2014/main" id="{99D0AFB6-C1A6-A921-1522-4BF5D9961EB2}"/>
              </a:ext>
            </a:extLst>
          </p:cNvPr>
          <p:cNvPicPr>
            <a:picLocks noChangeAspect="1"/>
          </p:cNvPicPr>
          <p:nvPr/>
        </p:nvPicPr>
        <p:blipFill>
          <a:blip r:embed="rId3"/>
          <a:stretch>
            <a:fillRect/>
          </a:stretch>
        </p:blipFill>
        <p:spPr>
          <a:xfrm>
            <a:off x="2647878" y="2017379"/>
            <a:ext cx="6896245" cy="3981692"/>
          </a:xfrm>
          <a:prstGeom prst="rect">
            <a:avLst/>
          </a:prstGeom>
        </p:spPr>
      </p:pic>
    </p:spTree>
    <p:extLst>
      <p:ext uri="{BB962C8B-B14F-4D97-AF65-F5344CB8AC3E}">
        <p14:creationId xmlns:p14="http://schemas.microsoft.com/office/powerpoint/2010/main" val="1463542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33</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Details</a:t>
            </a:r>
          </a:p>
        </p:txBody>
      </p:sp>
      <p:pic>
        <p:nvPicPr>
          <p:cNvPr id="2" name="Picture 1">
            <a:extLst>
              <a:ext uri="{FF2B5EF4-FFF2-40B4-BE49-F238E27FC236}">
                <a16:creationId xmlns:a16="http://schemas.microsoft.com/office/drawing/2014/main" id="{890566D1-85EE-AC5A-7A5B-BB390510280B}"/>
              </a:ext>
            </a:extLst>
          </p:cNvPr>
          <p:cNvPicPr>
            <a:picLocks noChangeAspect="1"/>
          </p:cNvPicPr>
          <p:nvPr/>
        </p:nvPicPr>
        <p:blipFill>
          <a:blip r:embed="rId3"/>
          <a:stretch>
            <a:fillRect/>
          </a:stretch>
        </p:blipFill>
        <p:spPr>
          <a:xfrm>
            <a:off x="1453307" y="2017223"/>
            <a:ext cx="9147600" cy="3997643"/>
          </a:xfrm>
          <a:prstGeom prst="rect">
            <a:avLst/>
          </a:prstGeom>
        </p:spPr>
      </p:pic>
    </p:spTree>
    <p:extLst>
      <p:ext uri="{BB962C8B-B14F-4D97-AF65-F5344CB8AC3E}">
        <p14:creationId xmlns:p14="http://schemas.microsoft.com/office/powerpoint/2010/main" val="166406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34</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Details</a:t>
            </a:r>
          </a:p>
        </p:txBody>
      </p:sp>
      <p:pic>
        <p:nvPicPr>
          <p:cNvPr id="2" name="Picture 1">
            <a:extLst>
              <a:ext uri="{FF2B5EF4-FFF2-40B4-BE49-F238E27FC236}">
                <a16:creationId xmlns:a16="http://schemas.microsoft.com/office/drawing/2014/main" id="{7DD9153C-77A6-3306-5386-EF1E26FAE5C7}"/>
              </a:ext>
            </a:extLst>
          </p:cNvPr>
          <p:cNvPicPr>
            <a:picLocks noChangeAspect="1"/>
          </p:cNvPicPr>
          <p:nvPr/>
        </p:nvPicPr>
        <p:blipFill>
          <a:blip r:embed="rId3"/>
          <a:stretch>
            <a:fillRect/>
          </a:stretch>
        </p:blipFill>
        <p:spPr>
          <a:xfrm>
            <a:off x="1228651" y="2018240"/>
            <a:ext cx="10363200" cy="3716344"/>
          </a:xfrm>
          <a:prstGeom prst="rect">
            <a:avLst/>
          </a:prstGeom>
        </p:spPr>
      </p:pic>
    </p:spTree>
    <p:extLst>
      <p:ext uri="{BB962C8B-B14F-4D97-AF65-F5344CB8AC3E}">
        <p14:creationId xmlns:p14="http://schemas.microsoft.com/office/powerpoint/2010/main" val="3500221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VAMoH</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35</a:t>
            </a:fld>
            <a:endParaRPr/>
          </a:p>
        </p:txBody>
      </p:sp>
      <p:sp>
        <p:nvSpPr>
          <p:cNvPr id="3" name="Google Shape;262;p33">
            <a:extLst>
              <a:ext uri="{FF2B5EF4-FFF2-40B4-BE49-F238E27FC236}">
                <a16:creationId xmlns:a16="http://schemas.microsoft.com/office/drawing/2014/main" id="{2DDA70B6-A1B0-0F04-868A-3AC2C0261BFB}"/>
              </a:ext>
            </a:extLst>
          </p:cNvPr>
          <p:cNvSpPr txBox="1">
            <a:spLocks noGrp="1"/>
          </p:cNvSpPr>
          <p:nvPr>
            <p:ph type="body" idx="2"/>
          </p:nvPr>
        </p:nvSpPr>
        <p:spPr>
          <a:xfrm>
            <a:off x="177526" y="1354473"/>
            <a:ext cx="11699164" cy="1819652"/>
          </a:xfrm>
          <a:prstGeom prst="rect">
            <a:avLst/>
          </a:prstGeom>
        </p:spPr>
        <p:txBody>
          <a:bodyPr spcFirstLastPara="1" vert="horz" wrap="square" lIns="0" tIns="45700" rIns="91433" bIns="45700" rtlCol="0" anchor="t" anchorCtr="0">
            <a:noAutofit/>
          </a:bodyPr>
          <a:lstStyle/>
          <a:p>
            <a:pPr indent="-457189">
              <a:lnSpc>
                <a:spcPct val="115000"/>
              </a:lnSpc>
              <a:buChar char="●"/>
            </a:pPr>
            <a:r>
              <a:rPr lang="en-US" dirty="0"/>
              <a:t>Details</a:t>
            </a:r>
          </a:p>
        </p:txBody>
      </p:sp>
      <p:pic>
        <p:nvPicPr>
          <p:cNvPr id="4" name="Picture 3">
            <a:extLst>
              <a:ext uri="{FF2B5EF4-FFF2-40B4-BE49-F238E27FC236}">
                <a16:creationId xmlns:a16="http://schemas.microsoft.com/office/drawing/2014/main" id="{683AD951-CA8C-DC36-9A8B-DA2743A2B6FF}"/>
              </a:ext>
            </a:extLst>
          </p:cNvPr>
          <p:cNvPicPr>
            <a:picLocks noChangeAspect="1"/>
          </p:cNvPicPr>
          <p:nvPr/>
        </p:nvPicPr>
        <p:blipFill>
          <a:blip r:embed="rId3"/>
          <a:stretch>
            <a:fillRect/>
          </a:stretch>
        </p:blipFill>
        <p:spPr>
          <a:xfrm>
            <a:off x="2901500" y="121968"/>
            <a:ext cx="5796856" cy="6104313"/>
          </a:xfrm>
          <a:prstGeom prst="rect">
            <a:avLst/>
          </a:prstGeom>
        </p:spPr>
      </p:pic>
    </p:spTree>
    <p:extLst>
      <p:ext uri="{BB962C8B-B14F-4D97-AF65-F5344CB8AC3E}">
        <p14:creationId xmlns:p14="http://schemas.microsoft.com/office/powerpoint/2010/main" val="2621008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78"/>
        <p:cNvGrpSpPr/>
        <p:nvPr/>
      </p:nvGrpSpPr>
      <p:grpSpPr>
        <a:xfrm>
          <a:off x="0" y="0"/>
          <a:ext cx="0" cy="0"/>
          <a:chOff x="0" y="0"/>
          <a:chExt cx="0" cy="0"/>
        </a:xfrm>
      </p:grpSpPr>
      <p:sp>
        <p:nvSpPr>
          <p:cNvPr id="279" name="Google Shape;279;p35"/>
          <p:cNvSpPr txBox="1">
            <a:spLocks noGrp="1"/>
          </p:cNvSpPr>
          <p:nvPr>
            <p:ph type="body" idx="1"/>
          </p:nvPr>
        </p:nvSpPr>
        <p:spPr>
          <a:xfrm>
            <a:off x="397933" y="349044"/>
            <a:ext cx="7714400" cy="686000"/>
          </a:xfrm>
          <a:prstGeom prst="rect">
            <a:avLst/>
          </a:prstGeom>
        </p:spPr>
        <p:txBody>
          <a:bodyPr spcFirstLastPara="1" vert="horz" wrap="square" lIns="91433" tIns="45700" rIns="91433" bIns="45700" rtlCol="0" anchor="t" anchorCtr="0">
            <a:noAutofit/>
          </a:bodyPr>
          <a:lstStyle/>
          <a:p>
            <a:pPr marL="0" indent="0"/>
            <a:r>
              <a:rPr lang="en" dirty="0" err="1"/>
              <a:t>Functa</a:t>
            </a:r>
            <a:r>
              <a:rPr lang="en" dirty="0"/>
              <a:t> Architecture</a:t>
            </a:r>
            <a:endParaRPr dirty="0"/>
          </a:p>
        </p:txBody>
      </p:sp>
      <p:sp>
        <p:nvSpPr>
          <p:cNvPr id="280" name="Google Shape;280;p35"/>
          <p:cNvSpPr txBox="1">
            <a:spLocks noGrp="1"/>
          </p:cNvSpPr>
          <p:nvPr>
            <p:ph type="ftr" idx="11"/>
          </p:nvPr>
        </p:nvSpPr>
        <p:spPr>
          <a:xfrm>
            <a:off x="1625600" y="6416675"/>
            <a:ext cx="8985200" cy="365200"/>
          </a:xfrm>
          <a:prstGeom prst="rect">
            <a:avLst/>
          </a:prstGeom>
          <a:noFill/>
          <a:ln>
            <a:noFill/>
          </a:ln>
        </p:spPr>
        <p:txBody>
          <a:bodyPr spcFirstLastPara="1" vert="horz" wrap="square" lIns="91433" tIns="45700" rIns="91433" bIns="45700" rtlCol="0" anchor="ctr" anchorCtr="0">
            <a:noAutofit/>
          </a:bodyPr>
          <a:lstStyle/>
          <a:p>
            <a:r>
              <a:rPr lang="en">
                <a:latin typeface="Quattrocento Sans"/>
                <a:ea typeface="Quattrocento Sans"/>
                <a:cs typeface="Quattrocento Sans"/>
                <a:sym typeface="Quattrocento Sans"/>
              </a:rPr>
              <a:t>Saarland University - Qualification Exam </a:t>
            </a:r>
            <a:endParaRPr/>
          </a:p>
        </p:txBody>
      </p:sp>
      <p:sp>
        <p:nvSpPr>
          <p:cNvPr id="281" name="Google Shape;281;p35"/>
          <p:cNvSpPr txBox="1">
            <a:spLocks noGrp="1"/>
          </p:cNvSpPr>
          <p:nvPr>
            <p:ph type="dt" idx="10"/>
          </p:nvPr>
        </p:nvSpPr>
        <p:spPr>
          <a:xfrm>
            <a:off x="398463" y="6424613"/>
            <a:ext cx="1227200" cy="357200"/>
          </a:xfrm>
          <a:prstGeom prst="rect">
            <a:avLst/>
          </a:prstGeom>
          <a:noFill/>
          <a:ln>
            <a:noFill/>
          </a:ln>
        </p:spPr>
        <p:txBody>
          <a:bodyPr spcFirstLastPara="1" vert="horz" wrap="square" lIns="91433" tIns="45700" rIns="91433" bIns="45700" rtlCol="0" anchor="ctr" anchorCtr="0">
            <a:noAutofit/>
          </a:bodyPr>
          <a:lstStyle/>
          <a:p>
            <a:r>
              <a:rPr lang="en" dirty="0"/>
              <a:t>01.03.2023</a:t>
            </a:r>
          </a:p>
        </p:txBody>
      </p:sp>
      <p:sp>
        <p:nvSpPr>
          <p:cNvPr id="282" name="Google Shape;282;p35"/>
          <p:cNvSpPr txBox="1">
            <a:spLocks noGrp="1"/>
          </p:cNvSpPr>
          <p:nvPr>
            <p:ph type="sldNum" idx="12"/>
          </p:nvPr>
        </p:nvSpPr>
        <p:spPr>
          <a:xfrm>
            <a:off x="10991851" y="6416675"/>
            <a:ext cx="1200000" cy="365200"/>
          </a:xfrm>
          <a:prstGeom prst="rect">
            <a:avLst/>
          </a:prstGeom>
        </p:spPr>
        <p:txBody>
          <a:bodyPr spcFirstLastPara="1" vert="horz" wrap="square" lIns="91433" tIns="45700" rIns="91433" bIns="45700" rtlCol="0" anchor="ctr" anchorCtr="0">
            <a:noAutofit/>
          </a:bodyPr>
          <a:lstStyle/>
          <a:p>
            <a:fld id="{00000000-1234-1234-1234-123412341234}" type="slidenum">
              <a:rPr lang="en"/>
              <a:pPr/>
              <a:t>36</a:t>
            </a:fld>
            <a:endParaRPr/>
          </a:p>
        </p:txBody>
      </p:sp>
      <p:pic>
        <p:nvPicPr>
          <p:cNvPr id="1026" name="Picture 2" descr="From data to functa: Your data point is a function and you should treat it  like one – arXiv Vanity">
            <a:extLst>
              <a:ext uri="{FF2B5EF4-FFF2-40B4-BE49-F238E27FC236}">
                <a16:creationId xmlns:a16="http://schemas.microsoft.com/office/drawing/2014/main" id="{E14FA0FB-A697-C8E6-FE71-F65F4C3238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42" t="40193" r="4914" b="13430"/>
          <a:stretch/>
        </p:blipFill>
        <p:spPr bwMode="auto">
          <a:xfrm>
            <a:off x="2444620" y="2555022"/>
            <a:ext cx="3483235" cy="23429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0144E94-DF6A-F8CB-CC87-E3A2D3A29CF5}"/>
              </a:ext>
            </a:extLst>
          </p:cNvPr>
          <p:cNvCxnSpPr/>
          <p:nvPr/>
        </p:nvCxnSpPr>
        <p:spPr>
          <a:xfrm flipV="1">
            <a:off x="3424362" y="1713558"/>
            <a:ext cx="1791695" cy="91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C2AA3BC-CA95-62E6-C993-61156969E923}"/>
              </a:ext>
            </a:extLst>
          </p:cNvPr>
          <p:cNvCxnSpPr>
            <a:cxnSpLocks/>
          </p:cNvCxnSpPr>
          <p:nvPr/>
        </p:nvCxnSpPr>
        <p:spPr>
          <a:xfrm flipV="1">
            <a:off x="4571117" y="1713558"/>
            <a:ext cx="816791" cy="91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Variational posterior">
            <a:extLst>
              <a:ext uri="{FF2B5EF4-FFF2-40B4-BE49-F238E27FC236}">
                <a16:creationId xmlns:a16="http://schemas.microsoft.com/office/drawing/2014/main" id="{618B455C-ADAA-BA84-F6BF-9F90E82C5871}"/>
              </a:ext>
            </a:extLst>
          </p:cNvPr>
          <p:cNvSpPr txBox="1"/>
          <p:nvPr/>
        </p:nvSpPr>
        <p:spPr>
          <a:xfrm>
            <a:off x="5247539" y="1460785"/>
            <a:ext cx="4389443"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1600">
                <a:solidFill>
                  <a:schemeClr val="accent6"/>
                </a:solidFill>
              </a:defRPr>
            </a:lvl1pPr>
          </a:lstStyle>
          <a:p>
            <a:r>
              <a:rPr lang="en-US" dirty="0">
                <a:solidFill>
                  <a:srgbClr val="0A4876"/>
                </a:solidFill>
              </a:rPr>
              <a:t>Base Modulations (Learn for training data)</a:t>
            </a:r>
            <a:endParaRPr dirty="0">
              <a:solidFill>
                <a:srgbClr val="0A4876"/>
              </a:solidFill>
            </a:endParaRPr>
          </a:p>
        </p:txBody>
      </p:sp>
      <p:sp>
        <p:nvSpPr>
          <p:cNvPr id="11" name="Variational posterior">
            <a:extLst>
              <a:ext uri="{FF2B5EF4-FFF2-40B4-BE49-F238E27FC236}">
                <a16:creationId xmlns:a16="http://schemas.microsoft.com/office/drawing/2014/main" id="{47247382-AC26-6313-AEF7-5935058B9E95}"/>
              </a:ext>
            </a:extLst>
          </p:cNvPr>
          <p:cNvSpPr txBox="1"/>
          <p:nvPr/>
        </p:nvSpPr>
        <p:spPr>
          <a:xfrm>
            <a:off x="6447272" y="3726512"/>
            <a:ext cx="4642147" cy="283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1600">
                <a:solidFill>
                  <a:schemeClr val="accent6"/>
                </a:solidFill>
              </a:defRPr>
            </a:lvl1pPr>
          </a:lstStyle>
          <a:p>
            <a:r>
              <a:rPr lang="en-US" dirty="0">
                <a:solidFill>
                  <a:srgbClr val="0A4876"/>
                </a:solidFill>
              </a:rPr>
              <a:t>Latent Modulations (Learn for training &amp; test data)</a:t>
            </a:r>
            <a:endParaRPr dirty="0">
              <a:solidFill>
                <a:srgbClr val="0A4876"/>
              </a:solidFill>
            </a:endParaRPr>
          </a:p>
        </p:txBody>
      </p:sp>
      <p:cxnSp>
        <p:nvCxnSpPr>
          <p:cNvPr id="12" name="Straight Arrow Connector 11">
            <a:extLst>
              <a:ext uri="{FF2B5EF4-FFF2-40B4-BE49-F238E27FC236}">
                <a16:creationId xmlns:a16="http://schemas.microsoft.com/office/drawing/2014/main" id="{41404166-411E-8E30-3420-00713D2F3C9F}"/>
              </a:ext>
            </a:extLst>
          </p:cNvPr>
          <p:cNvCxnSpPr>
            <a:cxnSpLocks/>
          </p:cNvCxnSpPr>
          <p:nvPr/>
        </p:nvCxnSpPr>
        <p:spPr>
          <a:xfrm>
            <a:off x="3906388" y="3576741"/>
            <a:ext cx="2357761" cy="29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E1AFE3-3717-8CA1-2F31-2EF1194D0D11}"/>
              </a:ext>
            </a:extLst>
          </p:cNvPr>
          <p:cNvCxnSpPr>
            <a:cxnSpLocks/>
          </p:cNvCxnSpPr>
          <p:nvPr/>
        </p:nvCxnSpPr>
        <p:spPr>
          <a:xfrm>
            <a:off x="5085268" y="3597076"/>
            <a:ext cx="1178881" cy="16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985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BC322ECE-7F75-484A-BE48-0F8A779A05E7}"/>
              </a:ext>
            </a:extLst>
          </p:cNvPr>
          <p:cNvSpPr/>
          <p:nvPr/>
        </p:nvSpPr>
        <p:spPr>
          <a:xfrm>
            <a:off x="444978" y="2487107"/>
            <a:ext cx="3601788"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9DDEB-B060-724E-F74E-5B5912A4DE49}"/>
              </a:ext>
            </a:extLst>
          </p:cNvPr>
          <p:cNvSpPr>
            <a:spLocks noGrp="1"/>
          </p:cNvSpPr>
          <p:nvPr>
            <p:ph type="title"/>
          </p:nvPr>
        </p:nvSpPr>
        <p:spPr/>
        <p:txBody>
          <a:bodyPr/>
          <a:lstStyle/>
          <a:p>
            <a:r>
              <a:rPr lang="en-US" dirty="0"/>
              <a:t>Discretization of data</a:t>
            </a:r>
          </a:p>
        </p:txBody>
      </p:sp>
      <p:sp>
        <p:nvSpPr>
          <p:cNvPr id="3" name="Content Placeholder 2">
            <a:extLst>
              <a:ext uri="{FF2B5EF4-FFF2-40B4-BE49-F238E27FC236}">
                <a16:creationId xmlns:a16="http://schemas.microsoft.com/office/drawing/2014/main" id="{7CE35C4C-76F3-3224-FC92-2072D69B2D2B}"/>
              </a:ext>
            </a:extLst>
          </p:cNvPr>
          <p:cNvSpPr>
            <a:spLocks noGrp="1"/>
          </p:cNvSpPr>
          <p:nvPr>
            <p:ph idx="1"/>
          </p:nvPr>
        </p:nvSpPr>
        <p:spPr/>
        <p:txBody>
          <a:bodyPr/>
          <a:lstStyle/>
          <a:p>
            <a:r>
              <a:rPr lang="en-US" dirty="0"/>
              <a:t>We typically deal with discretized versions of data that are continuous in nature.</a:t>
            </a:r>
          </a:p>
        </p:txBody>
      </p:sp>
      <p:sp>
        <p:nvSpPr>
          <p:cNvPr id="4" name="Slide Number Placeholder 3">
            <a:extLst>
              <a:ext uri="{FF2B5EF4-FFF2-40B4-BE49-F238E27FC236}">
                <a16:creationId xmlns:a16="http://schemas.microsoft.com/office/drawing/2014/main" id="{CB67FEBF-1AA9-7E1C-EE2F-CA7B824FBA03}"/>
              </a:ext>
            </a:extLst>
          </p:cNvPr>
          <p:cNvSpPr>
            <a:spLocks noGrp="1"/>
          </p:cNvSpPr>
          <p:nvPr>
            <p:ph type="sldNum" sz="quarter" idx="12"/>
          </p:nvPr>
        </p:nvSpPr>
        <p:spPr/>
        <p:txBody>
          <a:bodyPr/>
          <a:lstStyle/>
          <a:p>
            <a:fld id="{EBDA654D-7A69-0D44-88C1-6C1907746E49}" type="slidenum">
              <a:rPr lang="en-US" smtClean="0"/>
              <a:t>4</a:t>
            </a:fld>
            <a:endParaRPr lang="en-US" dirty="0"/>
          </a:p>
        </p:txBody>
      </p:sp>
      <p:grpSp>
        <p:nvGrpSpPr>
          <p:cNvPr id="9" name="Group 8">
            <a:extLst>
              <a:ext uri="{FF2B5EF4-FFF2-40B4-BE49-F238E27FC236}">
                <a16:creationId xmlns:a16="http://schemas.microsoft.com/office/drawing/2014/main" id="{4F66ABDE-919A-5F6B-BE98-0DC5E3C9C6AE}"/>
              </a:ext>
            </a:extLst>
          </p:cNvPr>
          <p:cNvGrpSpPr>
            <a:grpSpLocks noChangeAspect="1"/>
          </p:cNvGrpSpPr>
          <p:nvPr/>
        </p:nvGrpSpPr>
        <p:grpSpPr>
          <a:xfrm>
            <a:off x="4360343" y="2813916"/>
            <a:ext cx="3063668" cy="1230168"/>
            <a:chOff x="2979924" y="2265082"/>
            <a:chExt cx="2905100" cy="1173731"/>
          </a:xfrm>
        </p:grpSpPr>
        <p:pic>
          <p:nvPicPr>
            <p:cNvPr id="10" name="Picture 10" descr="Introduction to Continuous Signal Processing -">
              <a:extLst>
                <a:ext uri="{FF2B5EF4-FFF2-40B4-BE49-F238E27FC236}">
                  <a16:creationId xmlns:a16="http://schemas.microsoft.com/office/drawing/2014/main" id="{2E9F3BC2-AA6E-7EBD-2DA3-997E0C524F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386"/>
            <a:stretch/>
          </p:blipFill>
          <p:spPr bwMode="auto">
            <a:xfrm>
              <a:off x="2979924" y="2406406"/>
              <a:ext cx="2818390" cy="1032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ntroduction to Continuous Signal Processing -">
              <a:extLst>
                <a:ext uri="{FF2B5EF4-FFF2-40B4-BE49-F238E27FC236}">
                  <a16:creationId xmlns:a16="http://schemas.microsoft.com/office/drawing/2014/main" id="{C37D657F-13AF-A779-BDC6-1AB79B6D72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778" t="77628" r="18835" b="5166"/>
            <a:stretch/>
          </p:blipFill>
          <p:spPr bwMode="auto">
            <a:xfrm>
              <a:off x="5139234" y="2265082"/>
              <a:ext cx="745790" cy="579909"/>
            </a:xfrm>
            <a:prstGeom prst="rect">
              <a:avLst/>
            </a:prstGeom>
            <a:noFill/>
            <a:ln>
              <a:solidFill>
                <a:schemeClr val="accent3">
                  <a:lumMod val="75000"/>
                  <a:lumOff val="25000"/>
                </a:schemeClr>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4A995A6-E1D6-ECE9-4AE0-223CEC877C72}"/>
                </a:ext>
              </a:extLst>
            </p:cNvPr>
            <p:cNvSpPr/>
            <p:nvPr/>
          </p:nvSpPr>
          <p:spPr>
            <a:xfrm>
              <a:off x="4905583" y="3199852"/>
              <a:ext cx="255090" cy="238961"/>
            </a:xfrm>
            <a:prstGeom prst="rect">
              <a:avLst/>
            </a:prstGeom>
            <a:solidFill>
              <a:schemeClr val="accent3">
                <a:lumMod val="75000"/>
                <a:lumOff val="25000"/>
                <a:alpha val="9577"/>
              </a:schemeClr>
            </a:solidFill>
            <a:ln w="12700">
              <a:solidFill>
                <a:schemeClr val="accent3">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AEE0BEE6-DDC1-0753-C35A-AE4BC511CDDF}"/>
              </a:ext>
            </a:extLst>
          </p:cNvPr>
          <p:cNvPicPr>
            <a:picLocks noChangeAspect="1"/>
          </p:cNvPicPr>
          <p:nvPr/>
        </p:nvPicPr>
        <p:blipFill>
          <a:blip r:embed="rId3"/>
          <a:stretch>
            <a:fillRect/>
          </a:stretch>
        </p:blipFill>
        <p:spPr>
          <a:xfrm>
            <a:off x="2054218" y="2671095"/>
            <a:ext cx="1792287" cy="1561596"/>
          </a:xfrm>
          <a:prstGeom prst="rect">
            <a:avLst/>
          </a:prstGeom>
        </p:spPr>
      </p:pic>
      <p:pic>
        <p:nvPicPr>
          <p:cNvPr id="14" name="Graphic 13" descr="Voice outline">
            <a:extLst>
              <a:ext uri="{FF2B5EF4-FFF2-40B4-BE49-F238E27FC236}">
                <a16:creationId xmlns:a16="http://schemas.microsoft.com/office/drawing/2014/main" id="{51426E82-068A-E9BE-19FB-938E4693DB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7160" y="4422340"/>
            <a:ext cx="1376367" cy="1376367"/>
          </a:xfrm>
          <a:prstGeom prst="rect">
            <a:avLst/>
          </a:prstGeom>
        </p:spPr>
      </p:pic>
      <p:sp>
        <p:nvSpPr>
          <p:cNvPr id="15" name="Google Shape;270;p34">
            <a:extLst>
              <a:ext uri="{FF2B5EF4-FFF2-40B4-BE49-F238E27FC236}">
                <a16:creationId xmlns:a16="http://schemas.microsoft.com/office/drawing/2014/main" id="{519CA9C6-D1B3-7BB7-EE96-63849006C8F2}"/>
              </a:ext>
            </a:extLst>
          </p:cNvPr>
          <p:cNvSpPr txBox="1">
            <a:spLocks/>
          </p:cNvSpPr>
          <p:nvPr/>
        </p:nvSpPr>
        <p:spPr>
          <a:xfrm>
            <a:off x="2559074" y="2491708"/>
            <a:ext cx="80980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3D shapes</a:t>
            </a:r>
          </a:p>
        </p:txBody>
      </p:sp>
      <p:pic>
        <p:nvPicPr>
          <p:cNvPr id="19" name="Picture 12" descr="Motion capture data in seven consecutive video frames. Each frame... |  Download Scientific Diagram">
            <a:extLst>
              <a:ext uri="{FF2B5EF4-FFF2-40B4-BE49-F238E27FC236}">
                <a16:creationId xmlns:a16="http://schemas.microsoft.com/office/drawing/2014/main" id="{EEE986DB-BB5F-05D1-5D03-32217D1F0D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3980" y="3000762"/>
            <a:ext cx="1566242" cy="9539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A90DEAD6-F4B4-D9AC-E916-A2144A542B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83" t="58704" r="73651" b="34817"/>
          <a:stretch/>
        </p:blipFill>
        <p:spPr bwMode="auto">
          <a:xfrm>
            <a:off x="8600271" y="4829737"/>
            <a:ext cx="2150730" cy="5297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a:extLst>
              <a:ext uri="{FF2B5EF4-FFF2-40B4-BE49-F238E27FC236}">
                <a16:creationId xmlns:a16="http://schemas.microsoft.com/office/drawing/2014/main" id="{67F1DFC7-1454-9081-732B-F4EB18F874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8750" y="3367405"/>
            <a:ext cx="1566242" cy="11746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79DB01C-1F7F-A5E1-0AA2-AA13A7A13612}"/>
              </a:ext>
            </a:extLst>
          </p:cNvPr>
          <p:cNvPicPr>
            <a:picLocks noChangeAspect="1"/>
          </p:cNvPicPr>
          <p:nvPr/>
        </p:nvPicPr>
        <p:blipFill>
          <a:blip r:embed="rId9"/>
          <a:stretch>
            <a:fillRect/>
          </a:stretch>
        </p:blipFill>
        <p:spPr>
          <a:xfrm>
            <a:off x="2104624" y="4361326"/>
            <a:ext cx="1365072" cy="1413394"/>
          </a:xfrm>
          <a:prstGeom prst="rect">
            <a:avLst/>
          </a:prstGeom>
        </p:spPr>
      </p:pic>
      <p:pic>
        <p:nvPicPr>
          <p:cNvPr id="26" name="Picture 25" descr="A picture containing clothing, person, hairpiece&#10;&#10;Description automatically generated">
            <a:extLst>
              <a:ext uri="{FF2B5EF4-FFF2-40B4-BE49-F238E27FC236}">
                <a16:creationId xmlns:a16="http://schemas.microsoft.com/office/drawing/2014/main" id="{4871A2F1-941E-3031-CCAC-54FB58B97884}"/>
              </a:ext>
            </a:extLst>
          </p:cNvPr>
          <p:cNvPicPr>
            <a:picLocks noChangeAspect="1"/>
          </p:cNvPicPr>
          <p:nvPr/>
        </p:nvPicPr>
        <p:blipFill>
          <a:blip r:embed="rId10"/>
          <a:stretch>
            <a:fillRect/>
          </a:stretch>
        </p:blipFill>
        <p:spPr>
          <a:xfrm>
            <a:off x="703795" y="3365135"/>
            <a:ext cx="1158880" cy="1145858"/>
          </a:xfrm>
          <a:prstGeom prst="rect">
            <a:avLst/>
          </a:prstGeom>
        </p:spPr>
      </p:pic>
      <p:sp>
        <p:nvSpPr>
          <p:cNvPr id="28" name="Google Shape;270;p34">
            <a:extLst>
              <a:ext uri="{FF2B5EF4-FFF2-40B4-BE49-F238E27FC236}">
                <a16:creationId xmlns:a16="http://schemas.microsoft.com/office/drawing/2014/main" id="{A549A473-22EE-D99F-9A51-2088590D719D}"/>
              </a:ext>
            </a:extLst>
          </p:cNvPr>
          <p:cNvSpPr txBox="1">
            <a:spLocks/>
          </p:cNvSpPr>
          <p:nvPr/>
        </p:nvSpPr>
        <p:spPr>
          <a:xfrm>
            <a:off x="2378325" y="4113376"/>
            <a:ext cx="893634"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Polar data</a:t>
            </a:r>
          </a:p>
        </p:txBody>
      </p:sp>
      <p:sp>
        <p:nvSpPr>
          <p:cNvPr id="29" name="Google Shape;270;p34">
            <a:extLst>
              <a:ext uri="{FF2B5EF4-FFF2-40B4-BE49-F238E27FC236}">
                <a16:creationId xmlns:a16="http://schemas.microsoft.com/office/drawing/2014/main" id="{D6A78A3C-8C25-51D3-1AA4-9F5E612BE06C}"/>
              </a:ext>
            </a:extLst>
          </p:cNvPr>
          <p:cNvSpPr txBox="1">
            <a:spLocks/>
          </p:cNvSpPr>
          <p:nvPr/>
        </p:nvSpPr>
        <p:spPr>
          <a:xfrm>
            <a:off x="740174" y="3017416"/>
            <a:ext cx="97412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2D Images</a:t>
            </a:r>
          </a:p>
        </p:txBody>
      </p:sp>
      <p:sp>
        <p:nvSpPr>
          <p:cNvPr id="30" name="Google Shape;270;p34">
            <a:extLst>
              <a:ext uri="{FF2B5EF4-FFF2-40B4-BE49-F238E27FC236}">
                <a16:creationId xmlns:a16="http://schemas.microsoft.com/office/drawing/2014/main" id="{949B53C6-830F-6273-D018-E5F37F276C12}"/>
              </a:ext>
            </a:extLst>
          </p:cNvPr>
          <p:cNvSpPr txBox="1">
            <a:spLocks/>
          </p:cNvSpPr>
          <p:nvPr/>
        </p:nvSpPr>
        <p:spPr>
          <a:xfrm>
            <a:off x="5527124" y="2489664"/>
            <a:ext cx="80980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Signals</a:t>
            </a:r>
          </a:p>
        </p:txBody>
      </p:sp>
      <p:sp>
        <p:nvSpPr>
          <p:cNvPr id="31" name="Google Shape;270;p34">
            <a:extLst>
              <a:ext uri="{FF2B5EF4-FFF2-40B4-BE49-F238E27FC236}">
                <a16:creationId xmlns:a16="http://schemas.microsoft.com/office/drawing/2014/main" id="{EE69D2F7-FF1F-4F56-5540-11B5AEC8DA92}"/>
              </a:ext>
            </a:extLst>
          </p:cNvPr>
          <p:cNvSpPr txBox="1">
            <a:spLocks/>
          </p:cNvSpPr>
          <p:nvPr/>
        </p:nvSpPr>
        <p:spPr>
          <a:xfrm>
            <a:off x="5516191" y="4302252"/>
            <a:ext cx="80980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800" dirty="0">
                <a:solidFill>
                  <a:schemeClr val="tx1"/>
                </a:solidFill>
                <a:latin typeface="LM Roman 12" pitchFamily="2" charset="77"/>
              </a:rPr>
              <a:t>Audios</a:t>
            </a:r>
          </a:p>
        </p:txBody>
      </p:sp>
      <p:sp>
        <p:nvSpPr>
          <p:cNvPr id="32" name="Google Shape;270;p34">
            <a:extLst>
              <a:ext uri="{FF2B5EF4-FFF2-40B4-BE49-F238E27FC236}">
                <a16:creationId xmlns:a16="http://schemas.microsoft.com/office/drawing/2014/main" id="{FDA40391-1F27-6CCE-0FD7-D9E304A49162}"/>
              </a:ext>
            </a:extLst>
          </p:cNvPr>
          <p:cNvSpPr txBox="1">
            <a:spLocks/>
          </p:cNvSpPr>
          <p:nvPr/>
        </p:nvSpPr>
        <p:spPr>
          <a:xfrm>
            <a:off x="10324211" y="3036209"/>
            <a:ext cx="809806"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Videos</a:t>
            </a:r>
          </a:p>
        </p:txBody>
      </p:sp>
      <p:sp>
        <p:nvSpPr>
          <p:cNvPr id="33" name="Google Shape;270;p34">
            <a:extLst>
              <a:ext uri="{FF2B5EF4-FFF2-40B4-BE49-F238E27FC236}">
                <a16:creationId xmlns:a16="http://schemas.microsoft.com/office/drawing/2014/main" id="{8A2982E6-DCD1-DFD1-E4C3-77AFF4CCCC17}"/>
              </a:ext>
            </a:extLst>
          </p:cNvPr>
          <p:cNvSpPr txBox="1">
            <a:spLocks/>
          </p:cNvSpPr>
          <p:nvPr/>
        </p:nvSpPr>
        <p:spPr>
          <a:xfrm>
            <a:off x="8279142" y="2689590"/>
            <a:ext cx="1475917" cy="34771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200" dirty="0">
                <a:solidFill>
                  <a:schemeClr val="tx1"/>
                </a:solidFill>
                <a:latin typeface="LM Roman 12" pitchFamily="2" charset="77"/>
              </a:rPr>
              <a:t>Motion sequences</a:t>
            </a:r>
          </a:p>
        </p:txBody>
      </p:sp>
      <p:sp>
        <p:nvSpPr>
          <p:cNvPr id="35" name="Rounded Rectangle 34">
            <a:extLst>
              <a:ext uri="{FF2B5EF4-FFF2-40B4-BE49-F238E27FC236}">
                <a16:creationId xmlns:a16="http://schemas.microsoft.com/office/drawing/2014/main" id="{B726E1A2-E58F-343A-DF06-E4A4F2F29490}"/>
              </a:ext>
            </a:extLst>
          </p:cNvPr>
          <p:cNvSpPr/>
          <p:nvPr/>
        </p:nvSpPr>
        <p:spPr>
          <a:xfrm>
            <a:off x="4428913" y="2477761"/>
            <a:ext cx="3269182"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7F362B8D-61FF-6AD0-6735-8BE9FB2D895E}"/>
              </a:ext>
            </a:extLst>
          </p:cNvPr>
          <p:cNvSpPr/>
          <p:nvPr/>
        </p:nvSpPr>
        <p:spPr>
          <a:xfrm>
            <a:off x="8015452" y="2487107"/>
            <a:ext cx="3678266"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70;p34">
            <a:extLst>
              <a:ext uri="{FF2B5EF4-FFF2-40B4-BE49-F238E27FC236}">
                <a16:creationId xmlns:a16="http://schemas.microsoft.com/office/drawing/2014/main" id="{0335B1CD-5A57-9DE5-33D8-E9E3BE362EC7}"/>
              </a:ext>
            </a:extLst>
          </p:cNvPr>
          <p:cNvSpPr txBox="1">
            <a:spLocks/>
          </p:cNvSpPr>
          <p:nvPr/>
        </p:nvSpPr>
        <p:spPr>
          <a:xfrm>
            <a:off x="5413464" y="5815669"/>
            <a:ext cx="1365072"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a:latin typeface="LM Roman 12" pitchFamily="2" charset="77"/>
                <a:cs typeface="Latha" panose="020B0604020202020204" pitchFamily="34" charset="0"/>
              </a:rPr>
              <a:t>Temporal</a:t>
            </a:r>
          </a:p>
        </p:txBody>
      </p:sp>
      <p:sp>
        <p:nvSpPr>
          <p:cNvPr id="6" name="Google Shape;270;p34">
            <a:extLst>
              <a:ext uri="{FF2B5EF4-FFF2-40B4-BE49-F238E27FC236}">
                <a16:creationId xmlns:a16="http://schemas.microsoft.com/office/drawing/2014/main" id="{0CB068D8-D11F-A92C-CFFE-CC2B209B72AB}"/>
              </a:ext>
            </a:extLst>
          </p:cNvPr>
          <p:cNvSpPr txBox="1">
            <a:spLocks/>
          </p:cNvSpPr>
          <p:nvPr/>
        </p:nvSpPr>
        <p:spPr>
          <a:xfrm>
            <a:off x="8836270" y="5796185"/>
            <a:ext cx="2036630"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err="1">
                <a:latin typeface="LM Roman 12" pitchFamily="2" charset="77"/>
                <a:cs typeface="Latha" panose="020B0604020202020204" pitchFamily="34" charset="0"/>
              </a:rPr>
              <a:t>Spatio</a:t>
            </a:r>
            <a:r>
              <a:rPr lang="en-GB" sz="1800" dirty="0">
                <a:latin typeface="LM Roman 12" pitchFamily="2" charset="77"/>
                <a:cs typeface="Latha" panose="020B0604020202020204" pitchFamily="34" charset="0"/>
              </a:rPr>
              <a:t>-temporal</a:t>
            </a:r>
            <a:endParaRPr lang="en-GB" sz="1200" dirty="0"/>
          </a:p>
        </p:txBody>
      </p:sp>
      <p:sp>
        <p:nvSpPr>
          <p:cNvPr id="16" name="Google Shape;270;p34">
            <a:extLst>
              <a:ext uri="{FF2B5EF4-FFF2-40B4-BE49-F238E27FC236}">
                <a16:creationId xmlns:a16="http://schemas.microsoft.com/office/drawing/2014/main" id="{20AACF2A-ACA3-074E-67A9-D44A1D23A9F6}"/>
              </a:ext>
            </a:extLst>
          </p:cNvPr>
          <p:cNvSpPr txBox="1">
            <a:spLocks/>
          </p:cNvSpPr>
          <p:nvPr/>
        </p:nvSpPr>
        <p:spPr>
          <a:xfrm>
            <a:off x="1567765" y="5793729"/>
            <a:ext cx="1365072"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a:latin typeface="LM Roman 12" pitchFamily="2" charset="77"/>
                <a:cs typeface="Latha" panose="020B0604020202020204" pitchFamily="34" charset="0"/>
              </a:rPr>
              <a:t>Spatial</a:t>
            </a:r>
          </a:p>
        </p:txBody>
      </p:sp>
    </p:spTree>
    <p:extLst>
      <p:ext uri="{BB962C8B-B14F-4D97-AF65-F5344CB8AC3E}">
        <p14:creationId xmlns:p14="http://schemas.microsoft.com/office/powerpoint/2010/main" val="125524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5F66D013-7036-60D6-B10A-81DC32C22E15}"/>
              </a:ext>
            </a:extLst>
          </p:cNvPr>
          <p:cNvSpPr>
            <a:spLocks noGrp="1"/>
          </p:cNvSpPr>
          <p:nvPr>
            <p:ph idx="1"/>
          </p:nvPr>
        </p:nvSpPr>
        <p:spPr>
          <a:xfrm>
            <a:off x="838200" y="1568918"/>
            <a:ext cx="10515600" cy="4608045"/>
          </a:xfrm>
        </p:spPr>
        <p:txBody>
          <a:bodyPr/>
          <a:lstStyle/>
          <a:p>
            <a:r>
              <a:rPr lang="en-US" dirty="0"/>
              <a:t>DNNs are tailored to the data nature. </a:t>
            </a:r>
          </a:p>
        </p:txBody>
      </p:sp>
      <p:sp>
        <p:nvSpPr>
          <p:cNvPr id="2" name="Title 1">
            <a:extLst>
              <a:ext uri="{FF2B5EF4-FFF2-40B4-BE49-F238E27FC236}">
                <a16:creationId xmlns:a16="http://schemas.microsoft.com/office/drawing/2014/main" id="{200663BC-8ED5-0F14-A462-9A426EF71399}"/>
              </a:ext>
            </a:extLst>
          </p:cNvPr>
          <p:cNvSpPr>
            <a:spLocks noGrp="1"/>
          </p:cNvSpPr>
          <p:nvPr>
            <p:ph type="title"/>
          </p:nvPr>
        </p:nvSpPr>
        <p:spPr/>
        <p:txBody>
          <a:bodyPr/>
          <a:lstStyle/>
          <a:p>
            <a:r>
              <a:rPr lang="en-US" dirty="0"/>
              <a:t>NNs to exploit discretized data</a:t>
            </a:r>
          </a:p>
        </p:txBody>
      </p:sp>
      <p:sp>
        <p:nvSpPr>
          <p:cNvPr id="8" name="Slide Number Placeholder 3">
            <a:extLst>
              <a:ext uri="{FF2B5EF4-FFF2-40B4-BE49-F238E27FC236}">
                <a16:creationId xmlns:a16="http://schemas.microsoft.com/office/drawing/2014/main" id="{A1070FDE-B7F1-2570-FAF2-63D85419C9EC}"/>
              </a:ext>
            </a:extLst>
          </p:cNvPr>
          <p:cNvSpPr>
            <a:spLocks noGrp="1"/>
          </p:cNvSpPr>
          <p:nvPr>
            <p:ph type="sldNum" sz="quarter" idx="12"/>
          </p:nvPr>
        </p:nvSpPr>
        <p:spPr>
          <a:xfrm>
            <a:off x="8610600" y="6491637"/>
            <a:ext cx="3126176" cy="365125"/>
          </a:xfrm>
        </p:spPr>
        <p:txBody>
          <a:bodyPr/>
          <a:lstStyle/>
          <a:p>
            <a:fld id="{EBDA654D-7A69-0D44-88C1-6C1907746E49}" type="slidenum">
              <a:rPr lang="en-US" smtClean="0"/>
              <a:t>5</a:t>
            </a:fld>
            <a:endParaRPr lang="en-US" dirty="0"/>
          </a:p>
        </p:txBody>
      </p:sp>
      <p:sp>
        <p:nvSpPr>
          <p:cNvPr id="9" name="Google Shape;270;p34">
            <a:extLst>
              <a:ext uri="{FF2B5EF4-FFF2-40B4-BE49-F238E27FC236}">
                <a16:creationId xmlns:a16="http://schemas.microsoft.com/office/drawing/2014/main" id="{0D55DF12-AC1D-D2C7-10C9-1273D5079034}"/>
              </a:ext>
            </a:extLst>
          </p:cNvPr>
          <p:cNvSpPr txBox="1">
            <a:spLocks/>
          </p:cNvSpPr>
          <p:nvPr/>
        </p:nvSpPr>
        <p:spPr>
          <a:xfrm>
            <a:off x="5413464" y="5815669"/>
            <a:ext cx="1365072"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a:latin typeface="LM Roman 12" pitchFamily="2" charset="77"/>
                <a:cs typeface="Latha" panose="020B0604020202020204" pitchFamily="34" charset="0"/>
              </a:rPr>
              <a:t>Temporal</a:t>
            </a:r>
          </a:p>
        </p:txBody>
      </p:sp>
      <p:sp>
        <p:nvSpPr>
          <p:cNvPr id="10" name="Google Shape;270;p34">
            <a:extLst>
              <a:ext uri="{FF2B5EF4-FFF2-40B4-BE49-F238E27FC236}">
                <a16:creationId xmlns:a16="http://schemas.microsoft.com/office/drawing/2014/main" id="{96419D99-25D9-B31B-0FF2-6BEF9A569210}"/>
              </a:ext>
            </a:extLst>
          </p:cNvPr>
          <p:cNvSpPr txBox="1">
            <a:spLocks/>
          </p:cNvSpPr>
          <p:nvPr/>
        </p:nvSpPr>
        <p:spPr>
          <a:xfrm>
            <a:off x="8836270" y="5796185"/>
            <a:ext cx="2036630"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err="1">
                <a:latin typeface="LM Roman 12" pitchFamily="2" charset="77"/>
                <a:cs typeface="Latha" panose="020B0604020202020204" pitchFamily="34" charset="0"/>
              </a:rPr>
              <a:t>Spatio</a:t>
            </a:r>
            <a:r>
              <a:rPr lang="en-GB" sz="1800" dirty="0">
                <a:latin typeface="LM Roman 12" pitchFamily="2" charset="77"/>
                <a:cs typeface="Latha" panose="020B0604020202020204" pitchFamily="34" charset="0"/>
              </a:rPr>
              <a:t>-temporal</a:t>
            </a:r>
            <a:endParaRPr lang="en-GB" sz="1200" dirty="0"/>
          </a:p>
        </p:txBody>
      </p:sp>
      <p:sp>
        <p:nvSpPr>
          <p:cNvPr id="11" name="Google Shape;270;p34">
            <a:extLst>
              <a:ext uri="{FF2B5EF4-FFF2-40B4-BE49-F238E27FC236}">
                <a16:creationId xmlns:a16="http://schemas.microsoft.com/office/drawing/2014/main" id="{14E9B521-4B82-75C8-A1EF-A0D50CFEC87F}"/>
              </a:ext>
            </a:extLst>
          </p:cNvPr>
          <p:cNvSpPr txBox="1">
            <a:spLocks/>
          </p:cNvSpPr>
          <p:nvPr/>
        </p:nvSpPr>
        <p:spPr>
          <a:xfrm>
            <a:off x="1567765" y="5793729"/>
            <a:ext cx="1365072"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800" dirty="0">
                <a:latin typeface="LM Roman 12" pitchFamily="2" charset="77"/>
                <a:cs typeface="Latha" panose="020B0604020202020204" pitchFamily="34" charset="0"/>
              </a:rPr>
              <a:t>Spatial</a:t>
            </a:r>
          </a:p>
        </p:txBody>
      </p:sp>
      <p:sp>
        <p:nvSpPr>
          <p:cNvPr id="12" name="Rounded Rectangle 11">
            <a:extLst>
              <a:ext uri="{FF2B5EF4-FFF2-40B4-BE49-F238E27FC236}">
                <a16:creationId xmlns:a16="http://schemas.microsoft.com/office/drawing/2014/main" id="{C41A78F2-1924-F789-8820-DDCBAC18DB17}"/>
              </a:ext>
            </a:extLst>
          </p:cNvPr>
          <p:cNvSpPr/>
          <p:nvPr/>
        </p:nvSpPr>
        <p:spPr>
          <a:xfrm>
            <a:off x="444978" y="2487107"/>
            <a:ext cx="3601788"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6F37E86-2C2E-9F54-245E-198E50B9BC9B}"/>
              </a:ext>
            </a:extLst>
          </p:cNvPr>
          <p:cNvSpPr/>
          <p:nvPr/>
        </p:nvSpPr>
        <p:spPr>
          <a:xfrm>
            <a:off x="4428913" y="2477761"/>
            <a:ext cx="3269182"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901144F-773B-2786-3E81-C28210143276}"/>
              </a:ext>
            </a:extLst>
          </p:cNvPr>
          <p:cNvSpPr/>
          <p:nvPr/>
        </p:nvSpPr>
        <p:spPr>
          <a:xfrm>
            <a:off x="8015452" y="2487107"/>
            <a:ext cx="3678266" cy="33116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70;p34">
            <a:extLst>
              <a:ext uri="{FF2B5EF4-FFF2-40B4-BE49-F238E27FC236}">
                <a16:creationId xmlns:a16="http://schemas.microsoft.com/office/drawing/2014/main" id="{FFD99AEB-34A0-F164-C8D8-42892B045C62}"/>
              </a:ext>
            </a:extLst>
          </p:cNvPr>
          <p:cNvSpPr txBox="1">
            <a:spLocks/>
          </p:cNvSpPr>
          <p:nvPr/>
        </p:nvSpPr>
        <p:spPr>
          <a:xfrm>
            <a:off x="955218" y="2101008"/>
            <a:ext cx="2588241" cy="61738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latin typeface="LM Roman 12" pitchFamily="2" charset="77"/>
                <a:cs typeface="Latha" panose="020B0604020202020204" pitchFamily="34" charset="0"/>
              </a:rPr>
              <a:t>CNNs, Vision Transformers</a:t>
            </a:r>
            <a:endParaRPr lang="en-GB" sz="1800" dirty="0">
              <a:latin typeface="LM Roman 12" pitchFamily="2" charset="77"/>
              <a:cs typeface="Latha" panose="020B0604020202020204" pitchFamily="34" charset="0"/>
            </a:endParaRPr>
          </a:p>
        </p:txBody>
      </p:sp>
      <p:sp>
        <p:nvSpPr>
          <p:cNvPr id="16" name="Google Shape;270;p34">
            <a:extLst>
              <a:ext uri="{FF2B5EF4-FFF2-40B4-BE49-F238E27FC236}">
                <a16:creationId xmlns:a16="http://schemas.microsoft.com/office/drawing/2014/main" id="{B2D12CB0-B06A-4F85-8088-DFD3E754D873}"/>
              </a:ext>
            </a:extLst>
          </p:cNvPr>
          <p:cNvSpPr txBox="1">
            <a:spLocks/>
          </p:cNvSpPr>
          <p:nvPr/>
        </p:nvSpPr>
        <p:spPr>
          <a:xfrm>
            <a:off x="5197349" y="2115030"/>
            <a:ext cx="173230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latin typeface="LM Roman 12" pitchFamily="2" charset="77"/>
                <a:cs typeface="Latha" panose="020B0604020202020204" pitchFamily="34" charset="0"/>
              </a:rPr>
              <a:t>RNNs, Transformers</a:t>
            </a:r>
          </a:p>
        </p:txBody>
      </p:sp>
      <p:sp>
        <p:nvSpPr>
          <p:cNvPr id="17" name="Google Shape;270;p34">
            <a:extLst>
              <a:ext uri="{FF2B5EF4-FFF2-40B4-BE49-F238E27FC236}">
                <a16:creationId xmlns:a16="http://schemas.microsoft.com/office/drawing/2014/main" id="{D78960B0-9E71-A745-EE60-74AC904E5319}"/>
              </a:ext>
            </a:extLst>
          </p:cNvPr>
          <p:cNvSpPr txBox="1">
            <a:spLocks/>
          </p:cNvSpPr>
          <p:nvPr/>
        </p:nvSpPr>
        <p:spPr>
          <a:xfrm>
            <a:off x="8544273" y="2105465"/>
            <a:ext cx="2620624"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latin typeface="LM Roman 12" pitchFamily="2" charset="77"/>
                <a:cs typeface="Latha" panose="020B0604020202020204" pitchFamily="34" charset="0"/>
              </a:rPr>
              <a:t>CNNs, RNNs, Transformers</a:t>
            </a:r>
          </a:p>
        </p:txBody>
      </p:sp>
      <p:pic>
        <p:nvPicPr>
          <p:cNvPr id="1028" name="Picture 4" descr="Common architectures in convolutional neural networks.">
            <a:extLst>
              <a:ext uri="{FF2B5EF4-FFF2-40B4-BE49-F238E27FC236}">
                <a16:creationId xmlns:a16="http://schemas.microsoft.com/office/drawing/2014/main" id="{6F590A29-EDE2-0DAD-EA53-EC4421BF6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484" y="2683669"/>
            <a:ext cx="2250531" cy="13191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 unrolled recurrent neural network.">
            <a:extLst>
              <a:ext uri="{FF2B5EF4-FFF2-40B4-BE49-F238E27FC236}">
                <a16:creationId xmlns:a16="http://schemas.microsoft.com/office/drawing/2014/main" id="{E1FD57DF-A213-3D9A-CBDB-66920001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901" y="2847567"/>
            <a:ext cx="2812759" cy="739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ansformers…Attention is all you need! | by CV CHIRANTHAN | Medium">
            <a:extLst>
              <a:ext uri="{FF2B5EF4-FFF2-40B4-BE49-F238E27FC236}">
                <a16:creationId xmlns:a16="http://schemas.microsoft.com/office/drawing/2014/main" id="{F6DE7D4C-0A4D-7017-26E7-CF69EF67F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464" y="3900120"/>
            <a:ext cx="1203634" cy="17507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Transformers…Attention is all you need! | by CV CHIRANTHAN | Medium">
            <a:extLst>
              <a:ext uri="{FF2B5EF4-FFF2-40B4-BE49-F238E27FC236}">
                <a16:creationId xmlns:a16="http://schemas.microsoft.com/office/drawing/2014/main" id="{E22C55CA-9E7D-B454-BCF5-A7AFBEF7F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92" y="3900120"/>
            <a:ext cx="1203634" cy="17507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0398043-787A-D144-99F0-F464F3C11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373" y="4002841"/>
            <a:ext cx="2328995" cy="17703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ommon architectures in convolutional neural networks.">
            <a:extLst>
              <a:ext uri="{FF2B5EF4-FFF2-40B4-BE49-F238E27FC236}">
                <a16:creationId xmlns:a16="http://schemas.microsoft.com/office/drawing/2014/main" id="{6A4963A0-E472-489C-A7F3-DE0D55037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4366" y="2588056"/>
            <a:ext cx="2250531" cy="13191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n unrolled recurrent neural network.">
            <a:extLst>
              <a:ext uri="{FF2B5EF4-FFF2-40B4-BE49-F238E27FC236}">
                <a16:creationId xmlns:a16="http://schemas.microsoft.com/office/drawing/2014/main" id="{BE4D8774-FCC0-7590-4F4C-FC5C5EDBBE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313"/>
          <a:stretch/>
        </p:blipFill>
        <p:spPr bwMode="auto">
          <a:xfrm>
            <a:off x="8836270" y="4364154"/>
            <a:ext cx="796525" cy="922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Transformers…Attention is all you need! | by CV CHIRANTHAN | Medium">
            <a:extLst>
              <a:ext uri="{FF2B5EF4-FFF2-40B4-BE49-F238E27FC236}">
                <a16:creationId xmlns:a16="http://schemas.microsoft.com/office/drawing/2014/main" id="{D679C61F-FC41-962A-E22B-87F34BF35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934" y="3872521"/>
            <a:ext cx="1203634" cy="175074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8D560BE-1659-2BC9-2042-E475C0704AAB}"/>
              </a:ext>
            </a:extLst>
          </p:cNvPr>
          <p:cNvSpPr txBox="1"/>
          <p:nvPr/>
        </p:nvSpPr>
        <p:spPr>
          <a:xfrm>
            <a:off x="-316880" y="6260937"/>
            <a:ext cx="2451258" cy="261610"/>
          </a:xfrm>
          <a:prstGeom prst="rect">
            <a:avLst/>
          </a:prstGeom>
          <a:noFill/>
        </p:spPr>
        <p:txBody>
          <a:bodyPr wrap="square" rtlCol="0">
            <a:spAutoFit/>
          </a:bodyPr>
          <a:lstStyle/>
          <a:p>
            <a:pPr algn="ctr"/>
            <a:r>
              <a:rPr lang="en-US" sz="1100" dirty="0">
                <a:latin typeface="LM Roman 12" pitchFamily="2" charset="77"/>
              </a:rPr>
              <a:t>[6] (</a:t>
            </a:r>
            <a:r>
              <a:rPr lang="en-US" sz="1100" b="0" i="0" dirty="0" err="1">
                <a:solidFill>
                  <a:srgbClr val="222222"/>
                </a:solidFill>
                <a:effectLst/>
                <a:latin typeface="LM Roman 12" pitchFamily="2" charset="77"/>
              </a:rPr>
              <a:t>Simonyan</a:t>
            </a:r>
            <a:r>
              <a:rPr lang="en-US" sz="1100" dirty="0">
                <a:latin typeface="LM Roman 12" pitchFamily="2" charset="77"/>
              </a:rPr>
              <a:t> et al., 2014)</a:t>
            </a:r>
          </a:p>
        </p:txBody>
      </p:sp>
      <p:sp>
        <p:nvSpPr>
          <p:cNvPr id="23" name="TextBox 22">
            <a:extLst>
              <a:ext uri="{FF2B5EF4-FFF2-40B4-BE49-F238E27FC236}">
                <a16:creationId xmlns:a16="http://schemas.microsoft.com/office/drawing/2014/main" id="{3F201A87-DD14-BFFA-573D-CBBAD96B558C}"/>
              </a:ext>
            </a:extLst>
          </p:cNvPr>
          <p:cNvSpPr txBox="1"/>
          <p:nvPr/>
        </p:nvSpPr>
        <p:spPr>
          <a:xfrm>
            <a:off x="407606" y="3275111"/>
            <a:ext cx="597657" cy="307777"/>
          </a:xfrm>
          <a:prstGeom prst="rect">
            <a:avLst/>
          </a:prstGeom>
          <a:noFill/>
        </p:spPr>
        <p:txBody>
          <a:bodyPr wrap="square" rtlCol="0">
            <a:spAutoFit/>
          </a:bodyPr>
          <a:lstStyle/>
          <a:p>
            <a:pPr algn="ctr"/>
            <a:r>
              <a:rPr lang="en-US" sz="1400" dirty="0">
                <a:latin typeface="LM Roman 12" pitchFamily="2" charset="77"/>
              </a:rPr>
              <a:t>[6]</a:t>
            </a:r>
          </a:p>
        </p:txBody>
      </p:sp>
      <p:sp>
        <p:nvSpPr>
          <p:cNvPr id="24" name="TextBox 23">
            <a:extLst>
              <a:ext uri="{FF2B5EF4-FFF2-40B4-BE49-F238E27FC236}">
                <a16:creationId xmlns:a16="http://schemas.microsoft.com/office/drawing/2014/main" id="{CA60ED79-EA38-991A-EEA5-45765B9DE254}"/>
              </a:ext>
            </a:extLst>
          </p:cNvPr>
          <p:cNvSpPr txBox="1"/>
          <p:nvPr/>
        </p:nvSpPr>
        <p:spPr>
          <a:xfrm>
            <a:off x="487627" y="4811787"/>
            <a:ext cx="597657" cy="307777"/>
          </a:xfrm>
          <a:prstGeom prst="rect">
            <a:avLst/>
          </a:prstGeom>
          <a:noFill/>
        </p:spPr>
        <p:txBody>
          <a:bodyPr wrap="square" rtlCol="0">
            <a:spAutoFit/>
          </a:bodyPr>
          <a:lstStyle/>
          <a:p>
            <a:pPr algn="ctr"/>
            <a:r>
              <a:rPr lang="en-US" sz="1400" dirty="0">
                <a:latin typeface="LM Roman 12" pitchFamily="2" charset="77"/>
              </a:rPr>
              <a:t>[7]</a:t>
            </a:r>
          </a:p>
        </p:txBody>
      </p:sp>
      <p:sp>
        <p:nvSpPr>
          <p:cNvPr id="25" name="TextBox 24">
            <a:extLst>
              <a:ext uri="{FF2B5EF4-FFF2-40B4-BE49-F238E27FC236}">
                <a16:creationId xmlns:a16="http://schemas.microsoft.com/office/drawing/2014/main" id="{E5658F62-733E-7A98-A032-6BF56206C31C}"/>
              </a:ext>
            </a:extLst>
          </p:cNvPr>
          <p:cNvSpPr txBox="1"/>
          <p:nvPr/>
        </p:nvSpPr>
        <p:spPr>
          <a:xfrm>
            <a:off x="1498905" y="6260937"/>
            <a:ext cx="2451258" cy="261610"/>
          </a:xfrm>
          <a:prstGeom prst="rect">
            <a:avLst/>
          </a:prstGeom>
          <a:noFill/>
        </p:spPr>
        <p:txBody>
          <a:bodyPr wrap="square" rtlCol="0">
            <a:spAutoFit/>
          </a:bodyPr>
          <a:lstStyle/>
          <a:p>
            <a:pPr algn="ctr"/>
            <a:r>
              <a:rPr lang="en-US" sz="1100" dirty="0">
                <a:latin typeface="LM Roman 12" pitchFamily="2" charset="77"/>
              </a:rPr>
              <a:t>[7] (</a:t>
            </a:r>
            <a:r>
              <a:rPr lang="en-US" sz="1100" b="0" i="0" dirty="0" err="1">
                <a:solidFill>
                  <a:srgbClr val="222222"/>
                </a:solidFill>
                <a:effectLst/>
                <a:latin typeface="LM Roman 12" pitchFamily="2" charset="77"/>
              </a:rPr>
              <a:t>Dosovitskiy</a:t>
            </a:r>
            <a:r>
              <a:rPr lang="en-US" sz="1100" dirty="0">
                <a:latin typeface="LM Roman 12" pitchFamily="2" charset="77"/>
              </a:rPr>
              <a:t> et al., 2020)</a:t>
            </a:r>
          </a:p>
        </p:txBody>
      </p:sp>
      <p:sp>
        <p:nvSpPr>
          <p:cNvPr id="26" name="TextBox 25">
            <a:extLst>
              <a:ext uri="{FF2B5EF4-FFF2-40B4-BE49-F238E27FC236}">
                <a16:creationId xmlns:a16="http://schemas.microsoft.com/office/drawing/2014/main" id="{87FB9A92-14EE-B1E2-3A06-6682CA2EC788}"/>
              </a:ext>
            </a:extLst>
          </p:cNvPr>
          <p:cNvSpPr txBox="1"/>
          <p:nvPr/>
        </p:nvSpPr>
        <p:spPr>
          <a:xfrm>
            <a:off x="3295340" y="6271590"/>
            <a:ext cx="2451258" cy="261610"/>
          </a:xfrm>
          <a:prstGeom prst="rect">
            <a:avLst/>
          </a:prstGeom>
          <a:noFill/>
        </p:spPr>
        <p:txBody>
          <a:bodyPr wrap="square" rtlCol="0">
            <a:spAutoFit/>
          </a:bodyPr>
          <a:lstStyle/>
          <a:p>
            <a:pPr algn="ctr"/>
            <a:r>
              <a:rPr lang="en-US" sz="1100" dirty="0">
                <a:latin typeface="LM Roman 12" pitchFamily="2" charset="77"/>
              </a:rPr>
              <a:t>[8] (</a:t>
            </a:r>
            <a:r>
              <a:rPr lang="en-US" sz="1100" b="0" i="0" dirty="0" err="1">
                <a:solidFill>
                  <a:srgbClr val="222222"/>
                </a:solidFill>
                <a:effectLst/>
                <a:latin typeface="LM Roman 12" pitchFamily="2" charset="77"/>
              </a:rPr>
              <a:t>Hochreiter</a:t>
            </a:r>
            <a:r>
              <a:rPr lang="en-US" sz="1100" dirty="0">
                <a:latin typeface="LM Roman 12" pitchFamily="2" charset="77"/>
              </a:rPr>
              <a:t> et al., 1997)</a:t>
            </a:r>
          </a:p>
        </p:txBody>
      </p:sp>
      <p:sp>
        <p:nvSpPr>
          <p:cNvPr id="27" name="TextBox 26">
            <a:extLst>
              <a:ext uri="{FF2B5EF4-FFF2-40B4-BE49-F238E27FC236}">
                <a16:creationId xmlns:a16="http://schemas.microsoft.com/office/drawing/2014/main" id="{5AA2A72C-6A65-D82A-E824-C46CADFBB0E9}"/>
              </a:ext>
            </a:extLst>
          </p:cNvPr>
          <p:cNvSpPr txBox="1"/>
          <p:nvPr/>
        </p:nvSpPr>
        <p:spPr>
          <a:xfrm>
            <a:off x="4950093" y="2622405"/>
            <a:ext cx="597657" cy="307777"/>
          </a:xfrm>
          <a:prstGeom prst="rect">
            <a:avLst/>
          </a:prstGeom>
          <a:noFill/>
        </p:spPr>
        <p:txBody>
          <a:bodyPr wrap="square" rtlCol="0">
            <a:spAutoFit/>
          </a:bodyPr>
          <a:lstStyle/>
          <a:p>
            <a:pPr algn="ctr"/>
            <a:r>
              <a:rPr lang="en-US" sz="1400" dirty="0">
                <a:latin typeface="LM Roman 12" pitchFamily="2" charset="77"/>
              </a:rPr>
              <a:t>[8]</a:t>
            </a:r>
          </a:p>
        </p:txBody>
      </p:sp>
      <p:sp>
        <p:nvSpPr>
          <p:cNvPr id="28" name="TextBox 27">
            <a:extLst>
              <a:ext uri="{FF2B5EF4-FFF2-40B4-BE49-F238E27FC236}">
                <a16:creationId xmlns:a16="http://schemas.microsoft.com/office/drawing/2014/main" id="{40D0D02C-DC34-B144-1D3D-5799CCC78BDC}"/>
              </a:ext>
            </a:extLst>
          </p:cNvPr>
          <p:cNvSpPr txBox="1"/>
          <p:nvPr/>
        </p:nvSpPr>
        <p:spPr>
          <a:xfrm>
            <a:off x="4687737" y="4734115"/>
            <a:ext cx="597657" cy="307777"/>
          </a:xfrm>
          <a:prstGeom prst="rect">
            <a:avLst/>
          </a:prstGeom>
          <a:noFill/>
        </p:spPr>
        <p:txBody>
          <a:bodyPr wrap="square" rtlCol="0">
            <a:spAutoFit/>
          </a:bodyPr>
          <a:lstStyle/>
          <a:p>
            <a:pPr algn="ctr"/>
            <a:r>
              <a:rPr lang="en-US" sz="1400" dirty="0">
                <a:latin typeface="LM Roman 12" pitchFamily="2" charset="77"/>
              </a:rPr>
              <a:t>[9]</a:t>
            </a:r>
          </a:p>
        </p:txBody>
      </p:sp>
      <p:sp>
        <p:nvSpPr>
          <p:cNvPr id="29" name="TextBox 28">
            <a:extLst>
              <a:ext uri="{FF2B5EF4-FFF2-40B4-BE49-F238E27FC236}">
                <a16:creationId xmlns:a16="http://schemas.microsoft.com/office/drawing/2014/main" id="{FE018B8E-84C6-CEDE-ECB8-88F5A8FF78AF}"/>
              </a:ext>
            </a:extLst>
          </p:cNvPr>
          <p:cNvSpPr txBox="1"/>
          <p:nvPr/>
        </p:nvSpPr>
        <p:spPr>
          <a:xfrm>
            <a:off x="5071169" y="6266069"/>
            <a:ext cx="2451258" cy="261610"/>
          </a:xfrm>
          <a:prstGeom prst="rect">
            <a:avLst/>
          </a:prstGeom>
          <a:noFill/>
        </p:spPr>
        <p:txBody>
          <a:bodyPr wrap="square" rtlCol="0">
            <a:spAutoFit/>
          </a:bodyPr>
          <a:lstStyle/>
          <a:p>
            <a:pPr algn="ctr"/>
            <a:r>
              <a:rPr lang="en-US" sz="1100" dirty="0">
                <a:latin typeface="LM Roman 12" pitchFamily="2" charset="77"/>
              </a:rPr>
              <a:t>[9] (</a:t>
            </a:r>
            <a:r>
              <a:rPr lang="en-US" sz="1100" b="0" i="0" dirty="0">
                <a:solidFill>
                  <a:srgbClr val="222222"/>
                </a:solidFill>
                <a:effectLst/>
                <a:latin typeface="LM Roman 12" pitchFamily="2" charset="77"/>
              </a:rPr>
              <a:t>Vaswani</a:t>
            </a:r>
            <a:r>
              <a:rPr lang="en-US" sz="1100" dirty="0">
                <a:latin typeface="LM Roman 12" pitchFamily="2" charset="77"/>
              </a:rPr>
              <a:t> et al., 2017)</a:t>
            </a:r>
          </a:p>
        </p:txBody>
      </p:sp>
    </p:spTree>
    <p:extLst>
      <p:ext uri="{BB962C8B-B14F-4D97-AF65-F5344CB8AC3E}">
        <p14:creationId xmlns:p14="http://schemas.microsoft.com/office/powerpoint/2010/main" val="397923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6C6-E59D-B37E-5C85-CC283B23E820}"/>
              </a:ext>
            </a:extLst>
          </p:cNvPr>
          <p:cNvSpPr>
            <a:spLocks noGrp="1"/>
          </p:cNvSpPr>
          <p:nvPr>
            <p:ph type="title"/>
          </p:nvPr>
        </p:nvSpPr>
        <p:spPr/>
        <p:txBody>
          <a:bodyPr/>
          <a:lstStyle/>
          <a:p>
            <a:r>
              <a:rPr lang="en-US" dirty="0"/>
              <a:t>Real data is continuous in nature</a:t>
            </a:r>
          </a:p>
        </p:txBody>
      </p:sp>
      <p:sp>
        <p:nvSpPr>
          <p:cNvPr id="3" name="Content Placeholder 2">
            <a:extLst>
              <a:ext uri="{FF2B5EF4-FFF2-40B4-BE49-F238E27FC236}">
                <a16:creationId xmlns:a16="http://schemas.microsoft.com/office/drawing/2014/main" id="{2BABB407-6D4F-C476-069F-77A339475984}"/>
              </a:ext>
            </a:extLst>
          </p:cNvPr>
          <p:cNvSpPr>
            <a:spLocks noGrp="1"/>
          </p:cNvSpPr>
          <p:nvPr>
            <p:ph idx="1"/>
          </p:nvPr>
        </p:nvSpPr>
        <p:spPr/>
        <p:txBody>
          <a:bodyPr/>
          <a:lstStyle/>
          <a:p>
            <a:r>
              <a:rPr lang="en-US" dirty="0"/>
              <a:t>What if we approximate the underlying </a:t>
            </a:r>
            <a:r>
              <a:rPr lang="en-US" b="1" dirty="0"/>
              <a:t>continuous functions</a:t>
            </a:r>
            <a:r>
              <a:rPr lang="en-US" dirty="0"/>
              <a:t>?</a:t>
            </a:r>
          </a:p>
        </p:txBody>
      </p:sp>
      <p:sp>
        <p:nvSpPr>
          <p:cNvPr id="4" name="Slide Number Placeholder 3">
            <a:extLst>
              <a:ext uri="{FF2B5EF4-FFF2-40B4-BE49-F238E27FC236}">
                <a16:creationId xmlns:a16="http://schemas.microsoft.com/office/drawing/2014/main" id="{A992B596-E3E1-3240-933A-7EFCCAF5DAD8}"/>
              </a:ext>
            </a:extLst>
          </p:cNvPr>
          <p:cNvSpPr>
            <a:spLocks noGrp="1"/>
          </p:cNvSpPr>
          <p:nvPr>
            <p:ph type="sldNum" sz="quarter" idx="12"/>
          </p:nvPr>
        </p:nvSpPr>
        <p:spPr/>
        <p:txBody>
          <a:bodyPr/>
          <a:lstStyle/>
          <a:p>
            <a:fld id="{EBDA654D-7A69-0D44-88C1-6C1907746E49}" type="slidenum">
              <a:rPr lang="en-US" smtClean="0"/>
              <a:pPr/>
              <a:t>6</a:t>
            </a:fld>
            <a:endParaRPr lang="en-US" dirty="0"/>
          </a:p>
        </p:txBody>
      </p:sp>
      <p:pic>
        <p:nvPicPr>
          <p:cNvPr id="5" name="Picture 4">
            <a:extLst>
              <a:ext uri="{FF2B5EF4-FFF2-40B4-BE49-F238E27FC236}">
                <a16:creationId xmlns:a16="http://schemas.microsoft.com/office/drawing/2014/main" id="{C1C57B72-47FE-B1FB-FB70-5790C9894C58}"/>
              </a:ext>
            </a:extLst>
          </p:cNvPr>
          <p:cNvPicPr>
            <a:picLocks noChangeAspect="1"/>
          </p:cNvPicPr>
          <p:nvPr/>
        </p:nvPicPr>
        <p:blipFill>
          <a:blip r:embed="rId2"/>
          <a:stretch>
            <a:fillRect/>
          </a:stretch>
        </p:blipFill>
        <p:spPr>
          <a:xfrm>
            <a:off x="3674816" y="3045615"/>
            <a:ext cx="2399896" cy="2090998"/>
          </a:xfrm>
          <a:prstGeom prst="rect">
            <a:avLst/>
          </a:prstGeom>
        </p:spPr>
      </p:pic>
      <p:pic>
        <p:nvPicPr>
          <p:cNvPr id="9" name="Picture 18">
            <a:extLst>
              <a:ext uri="{FF2B5EF4-FFF2-40B4-BE49-F238E27FC236}">
                <a16:creationId xmlns:a16="http://schemas.microsoft.com/office/drawing/2014/main" id="{D5DDC279-5C1A-CE99-8FF7-115FE8EE6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814" y="3205434"/>
            <a:ext cx="2097220" cy="15729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E615891-D3D3-7EAA-210C-0E85CE799C47}"/>
              </a:ext>
            </a:extLst>
          </p:cNvPr>
          <p:cNvPicPr>
            <a:picLocks noChangeAspect="1"/>
          </p:cNvPicPr>
          <p:nvPr/>
        </p:nvPicPr>
        <p:blipFill>
          <a:blip r:embed="rId4"/>
          <a:stretch>
            <a:fillRect/>
          </a:stretch>
        </p:blipFill>
        <p:spPr>
          <a:xfrm>
            <a:off x="333025" y="5301902"/>
            <a:ext cx="2838244" cy="234140"/>
          </a:xfrm>
          <a:prstGeom prst="rect">
            <a:avLst/>
          </a:prstGeom>
        </p:spPr>
      </p:pic>
      <p:pic>
        <p:nvPicPr>
          <p:cNvPr id="12" name="Picture 11">
            <a:extLst>
              <a:ext uri="{FF2B5EF4-FFF2-40B4-BE49-F238E27FC236}">
                <a16:creationId xmlns:a16="http://schemas.microsoft.com/office/drawing/2014/main" id="{93D42F6C-1723-7FC3-93CC-94640C62AF43}"/>
              </a:ext>
            </a:extLst>
          </p:cNvPr>
          <p:cNvPicPr>
            <a:picLocks noChangeAspect="1"/>
          </p:cNvPicPr>
          <p:nvPr/>
        </p:nvPicPr>
        <p:blipFill>
          <a:blip r:embed="rId5"/>
          <a:stretch>
            <a:fillRect/>
          </a:stretch>
        </p:blipFill>
        <p:spPr>
          <a:xfrm>
            <a:off x="3412398" y="2674275"/>
            <a:ext cx="2924731" cy="236052"/>
          </a:xfrm>
          <a:prstGeom prst="rect">
            <a:avLst/>
          </a:prstGeom>
        </p:spPr>
      </p:pic>
      <p:pic>
        <p:nvPicPr>
          <p:cNvPr id="13" name="Picture 12">
            <a:extLst>
              <a:ext uri="{FF2B5EF4-FFF2-40B4-BE49-F238E27FC236}">
                <a16:creationId xmlns:a16="http://schemas.microsoft.com/office/drawing/2014/main" id="{84677BEC-86AB-F92C-7196-8C00E5735B84}"/>
              </a:ext>
            </a:extLst>
          </p:cNvPr>
          <p:cNvPicPr>
            <a:picLocks noChangeAspect="1"/>
          </p:cNvPicPr>
          <p:nvPr/>
        </p:nvPicPr>
        <p:blipFill>
          <a:blip r:embed="rId6"/>
          <a:stretch>
            <a:fillRect/>
          </a:stretch>
        </p:blipFill>
        <p:spPr>
          <a:xfrm>
            <a:off x="8465975" y="2707386"/>
            <a:ext cx="2914059" cy="227141"/>
          </a:xfrm>
          <a:prstGeom prst="rect">
            <a:avLst/>
          </a:prstGeom>
        </p:spPr>
      </p:pic>
      <p:pic>
        <p:nvPicPr>
          <p:cNvPr id="14" name="Picture 13">
            <a:extLst>
              <a:ext uri="{FF2B5EF4-FFF2-40B4-BE49-F238E27FC236}">
                <a16:creationId xmlns:a16="http://schemas.microsoft.com/office/drawing/2014/main" id="{B33C36BC-C449-E4ED-D447-959F3AD4E136}"/>
              </a:ext>
            </a:extLst>
          </p:cNvPr>
          <p:cNvPicPr>
            <a:picLocks noChangeAspect="1"/>
          </p:cNvPicPr>
          <p:nvPr/>
        </p:nvPicPr>
        <p:blipFill>
          <a:blip r:embed="rId7"/>
          <a:stretch>
            <a:fillRect/>
          </a:stretch>
        </p:blipFill>
        <p:spPr>
          <a:xfrm>
            <a:off x="6680862" y="3068639"/>
            <a:ext cx="1827850" cy="1892554"/>
          </a:xfrm>
          <a:prstGeom prst="rect">
            <a:avLst/>
          </a:prstGeom>
        </p:spPr>
      </p:pic>
      <p:pic>
        <p:nvPicPr>
          <p:cNvPr id="16" name="Picture 15">
            <a:extLst>
              <a:ext uri="{FF2B5EF4-FFF2-40B4-BE49-F238E27FC236}">
                <a16:creationId xmlns:a16="http://schemas.microsoft.com/office/drawing/2014/main" id="{45531125-5735-BF3F-384E-7D02BE58CA3F}"/>
              </a:ext>
            </a:extLst>
          </p:cNvPr>
          <p:cNvPicPr>
            <a:picLocks noChangeAspect="1"/>
          </p:cNvPicPr>
          <p:nvPr/>
        </p:nvPicPr>
        <p:blipFill>
          <a:blip r:embed="rId8"/>
          <a:stretch>
            <a:fillRect/>
          </a:stretch>
        </p:blipFill>
        <p:spPr>
          <a:xfrm>
            <a:off x="6499091" y="5273856"/>
            <a:ext cx="2191391" cy="240877"/>
          </a:xfrm>
          <a:prstGeom prst="rect">
            <a:avLst/>
          </a:prstGeom>
        </p:spPr>
      </p:pic>
      <p:pic>
        <p:nvPicPr>
          <p:cNvPr id="17" name="Picture 16" descr="A picture containing clothing, person, hairpiece&#10;&#10;Description automatically generated">
            <a:extLst>
              <a:ext uri="{FF2B5EF4-FFF2-40B4-BE49-F238E27FC236}">
                <a16:creationId xmlns:a16="http://schemas.microsoft.com/office/drawing/2014/main" id="{1A705773-BAB8-71BF-9BC3-82C2EC7CC232}"/>
              </a:ext>
            </a:extLst>
          </p:cNvPr>
          <p:cNvPicPr>
            <a:picLocks noChangeAspect="1"/>
          </p:cNvPicPr>
          <p:nvPr/>
        </p:nvPicPr>
        <p:blipFill>
          <a:blip r:embed="rId9"/>
          <a:stretch>
            <a:fillRect/>
          </a:stretch>
        </p:blipFill>
        <p:spPr>
          <a:xfrm>
            <a:off x="1067604" y="3068639"/>
            <a:ext cx="1819030" cy="1798592"/>
          </a:xfrm>
          <a:prstGeom prst="rect">
            <a:avLst/>
          </a:prstGeom>
        </p:spPr>
      </p:pic>
    </p:spTree>
    <p:extLst>
      <p:ext uri="{BB962C8B-B14F-4D97-AF65-F5344CB8AC3E}">
        <p14:creationId xmlns:p14="http://schemas.microsoft.com/office/powerpoint/2010/main" val="270154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6C6-E59D-B37E-5C85-CC283B23E820}"/>
              </a:ext>
            </a:extLst>
          </p:cNvPr>
          <p:cNvSpPr>
            <a:spLocks noGrp="1"/>
          </p:cNvSpPr>
          <p:nvPr>
            <p:ph type="title"/>
          </p:nvPr>
        </p:nvSpPr>
        <p:spPr/>
        <p:txBody>
          <a:bodyPr/>
          <a:lstStyle/>
          <a:p>
            <a:r>
              <a:rPr lang="en-US" dirty="0"/>
              <a:t>Real data is continuous in nature</a:t>
            </a:r>
          </a:p>
        </p:txBody>
      </p:sp>
      <p:sp>
        <p:nvSpPr>
          <p:cNvPr id="3" name="Content Placeholder 2">
            <a:extLst>
              <a:ext uri="{FF2B5EF4-FFF2-40B4-BE49-F238E27FC236}">
                <a16:creationId xmlns:a16="http://schemas.microsoft.com/office/drawing/2014/main" id="{2BABB407-6D4F-C476-069F-77A339475984}"/>
              </a:ext>
            </a:extLst>
          </p:cNvPr>
          <p:cNvSpPr>
            <a:spLocks noGrp="1"/>
          </p:cNvSpPr>
          <p:nvPr>
            <p:ph idx="1"/>
          </p:nvPr>
        </p:nvSpPr>
        <p:spPr>
          <a:xfrm>
            <a:off x="838200" y="1568918"/>
            <a:ext cx="10515600" cy="5289082"/>
          </a:xfrm>
        </p:spPr>
        <p:txBody>
          <a:bodyPr>
            <a:normAutofit/>
          </a:bodyPr>
          <a:lstStyle/>
          <a:p>
            <a:r>
              <a:rPr lang="en-US" sz="2200" dirty="0"/>
              <a:t>Learning the distribution of a function allows for </a:t>
            </a:r>
            <a:r>
              <a:rPr lang="en-US" sz="2200" b="1" dirty="0"/>
              <a:t>naturally handling</a:t>
            </a:r>
            <a:r>
              <a:rPr lang="en-US" sz="2200" dirty="0"/>
              <a:t>:</a:t>
            </a:r>
            <a:br>
              <a:rPr lang="en-US" sz="2200" dirty="0"/>
            </a:br>
            <a:endParaRPr lang="en-US" sz="2200" dirty="0"/>
          </a:p>
          <a:p>
            <a:endParaRPr lang="en-US" sz="2200" dirty="0"/>
          </a:p>
          <a:p>
            <a:endParaRPr lang="en-US" sz="2200" dirty="0"/>
          </a:p>
          <a:p>
            <a:pPr marL="0" indent="0">
              <a:buNone/>
            </a:pPr>
            <a:br>
              <a:rPr lang="en-US" sz="2200" dirty="0"/>
            </a:br>
            <a:endParaRPr lang="en-US" sz="2200" dirty="0"/>
          </a:p>
          <a:p>
            <a:endParaRPr lang="en-US" sz="2200" dirty="0"/>
          </a:p>
          <a:p>
            <a:pPr marL="0" indent="0">
              <a:buNone/>
            </a:pPr>
            <a:endParaRPr lang="en-US" sz="2200" dirty="0"/>
          </a:p>
          <a:p>
            <a:r>
              <a:rPr lang="en-US" sz="2200" dirty="0"/>
              <a:t>We can use the same neural architecture independently of the data nature.</a:t>
            </a:r>
          </a:p>
          <a:p>
            <a:r>
              <a:rPr lang="en-US" sz="2200" dirty="0"/>
              <a:t>Information to store will be independent of the data size.</a:t>
            </a:r>
          </a:p>
          <a:p>
            <a:pPr lvl="1"/>
            <a:endParaRPr lang="en-US" sz="2200" dirty="0"/>
          </a:p>
        </p:txBody>
      </p:sp>
      <p:sp>
        <p:nvSpPr>
          <p:cNvPr id="4" name="Slide Number Placeholder 3">
            <a:extLst>
              <a:ext uri="{FF2B5EF4-FFF2-40B4-BE49-F238E27FC236}">
                <a16:creationId xmlns:a16="http://schemas.microsoft.com/office/drawing/2014/main" id="{A992B596-E3E1-3240-933A-7EFCCAF5DAD8}"/>
              </a:ext>
            </a:extLst>
          </p:cNvPr>
          <p:cNvSpPr>
            <a:spLocks noGrp="1"/>
          </p:cNvSpPr>
          <p:nvPr>
            <p:ph type="sldNum" sz="quarter" idx="12"/>
          </p:nvPr>
        </p:nvSpPr>
        <p:spPr/>
        <p:txBody>
          <a:bodyPr/>
          <a:lstStyle/>
          <a:p>
            <a:fld id="{EBDA654D-7A69-0D44-88C1-6C1907746E49}" type="slidenum">
              <a:rPr lang="en-US" smtClean="0"/>
              <a:pPr/>
              <a:t>7</a:t>
            </a:fld>
            <a:endParaRPr lang="en-US" dirty="0"/>
          </a:p>
        </p:txBody>
      </p:sp>
      <p:grpSp>
        <p:nvGrpSpPr>
          <p:cNvPr id="22" name="Group 21">
            <a:extLst>
              <a:ext uri="{FF2B5EF4-FFF2-40B4-BE49-F238E27FC236}">
                <a16:creationId xmlns:a16="http://schemas.microsoft.com/office/drawing/2014/main" id="{90A7671E-B466-8380-64CD-A2BCD8625B86}"/>
              </a:ext>
            </a:extLst>
          </p:cNvPr>
          <p:cNvGrpSpPr/>
          <p:nvPr/>
        </p:nvGrpSpPr>
        <p:grpSpPr>
          <a:xfrm>
            <a:off x="8219529" y="2599697"/>
            <a:ext cx="3318641" cy="1318391"/>
            <a:chOff x="8610600" y="3201057"/>
            <a:chExt cx="3318641" cy="1318391"/>
          </a:xfrm>
        </p:grpSpPr>
        <p:pic>
          <p:nvPicPr>
            <p:cNvPr id="15" name="Picture 14">
              <a:extLst>
                <a:ext uri="{FF2B5EF4-FFF2-40B4-BE49-F238E27FC236}">
                  <a16:creationId xmlns:a16="http://schemas.microsoft.com/office/drawing/2014/main" id="{27E78029-BEE6-43EA-7107-CCCB62CB7183}"/>
                </a:ext>
              </a:extLst>
            </p:cNvPr>
            <p:cNvPicPr>
              <a:picLocks noChangeAspect="1"/>
            </p:cNvPicPr>
            <p:nvPr/>
          </p:nvPicPr>
          <p:blipFill>
            <a:blip r:embed="rId2"/>
            <a:stretch>
              <a:fillRect/>
            </a:stretch>
          </p:blipFill>
          <p:spPr>
            <a:xfrm>
              <a:off x="8848930" y="3331152"/>
              <a:ext cx="2887846" cy="1051472"/>
            </a:xfrm>
            <a:prstGeom prst="rect">
              <a:avLst/>
            </a:prstGeom>
          </p:spPr>
        </p:pic>
        <p:sp>
          <p:nvSpPr>
            <p:cNvPr id="19" name="Rounded Rectangle 18">
              <a:extLst>
                <a:ext uri="{FF2B5EF4-FFF2-40B4-BE49-F238E27FC236}">
                  <a16:creationId xmlns:a16="http://schemas.microsoft.com/office/drawing/2014/main" id="{9E2C1CB2-8270-1E64-7264-B1F2FA16A616}"/>
                </a:ext>
              </a:extLst>
            </p:cNvPr>
            <p:cNvSpPr/>
            <p:nvPr/>
          </p:nvSpPr>
          <p:spPr>
            <a:xfrm>
              <a:off x="8610600" y="3201057"/>
              <a:ext cx="3318641" cy="13183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87EA6D3-040D-F617-0C23-BBF37F54CA71}"/>
              </a:ext>
            </a:extLst>
          </p:cNvPr>
          <p:cNvGrpSpPr/>
          <p:nvPr/>
        </p:nvGrpSpPr>
        <p:grpSpPr>
          <a:xfrm>
            <a:off x="3869856" y="2397198"/>
            <a:ext cx="3516587" cy="1834055"/>
            <a:chOff x="4975771" y="4514192"/>
            <a:chExt cx="3516587" cy="1834055"/>
          </a:xfrm>
        </p:grpSpPr>
        <p:pic>
          <p:nvPicPr>
            <p:cNvPr id="10" name="Picture 9">
              <a:extLst>
                <a:ext uri="{FF2B5EF4-FFF2-40B4-BE49-F238E27FC236}">
                  <a16:creationId xmlns:a16="http://schemas.microsoft.com/office/drawing/2014/main" id="{F204D713-84C1-3455-77F2-0EA6DCC76471}"/>
                </a:ext>
              </a:extLst>
            </p:cNvPr>
            <p:cNvPicPr>
              <a:picLocks noChangeAspect="1"/>
            </p:cNvPicPr>
            <p:nvPr/>
          </p:nvPicPr>
          <p:blipFill>
            <a:blip r:embed="rId3"/>
            <a:stretch>
              <a:fillRect/>
            </a:stretch>
          </p:blipFill>
          <p:spPr>
            <a:xfrm>
              <a:off x="5160141" y="4635067"/>
              <a:ext cx="3134272" cy="1625660"/>
            </a:xfrm>
            <a:prstGeom prst="rect">
              <a:avLst/>
            </a:prstGeom>
          </p:spPr>
        </p:pic>
        <p:sp>
          <p:nvSpPr>
            <p:cNvPr id="20" name="Rounded Rectangle 19">
              <a:extLst>
                <a:ext uri="{FF2B5EF4-FFF2-40B4-BE49-F238E27FC236}">
                  <a16:creationId xmlns:a16="http://schemas.microsoft.com/office/drawing/2014/main" id="{9B1F1937-01F0-3430-204B-61929DE69B22}"/>
                </a:ext>
              </a:extLst>
            </p:cNvPr>
            <p:cNvSpPr/>
            <p:nvPr/>
          </p:nvSpPr>
          <p:spPr>
            <a:xfrm>
              <a:off x="4975771" y="4514192"/>
              <a:ext cx="3516587" cy="183405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D9DA322E-8635-EAC3-6BBB-5A3BA4FE2506}"/>
              </a:ext>
            </a:extLst>
          </p:cNvPr>
          <p:cNvGrpSpPr/>
          <p:nvPr/>
        </p:nvGrpSpPr>
        <p:grpSpPr>
          <a:xfrm>
            <a:off x="1142817" y="2131401"/>
            <a:ext cx="1957989" cy="1196782"/>
            <a:chOff x="1384301" y="3214220"/>
            <a:chExt cx="1957989" cy="1196782"/>
          </a:xfrm>
        </p:grpSpPr>
        <p:pic>
          <p:nvPicPr>
            <p:cNvPr id="8" name="Picture 7">
              <a:extLst>
                <a:ext uri="{FF2B5EF4-FFF2-40B4-BE49-F238E27FC236}">
                  <a16:creationId xmlns:a16="http://schemas.microsoft.com/office/drawing/2014/main" id="{19851251-ECD1-E98D-FA7B-57708555F683}"/>
                </a:ext>
              </a:extLst>
            </p:cNvPr>
            <p:cNvPicPr>
              <a:picLocks noChangeAspect="1"/>
            </p:cNvPicPr>
            <p:nvPr/>
          </p:nvPicPr>
          <p:blipFill>
            <a:blip r:embed="rId4"/>
            <a:stretch>
              <a:fillRect/>
            </a:stretch>
          </p:blipFill>
          <p:spPr>
            <a:xfrm>
              <a:off x="1528379" y="3384664"/>
              <a:ext cx="1677276" cy="848742"/>
            </a:xfrm>
            <a:prstGeom prst="rect">
              <a:avLst/>
            </a:prstGeom>
          </p:spPr>
        </p:pic>
        <p:sp>
          <p:nvSpPr>
            <p:cNvPr id="23" name="Rounded Rectangle 22">
              <a:extLst>
                <a:ext uri="{FF2B5EF4-FFF2-40B4-BE49-F238E27FC236}">
                  <a16:creationId xmlns:a16="http://schemas.microsoft.com/office/drawing/2014/main" id="{0FBEC2A7-BEAC-610C-19B7-5951711723B1}"/>
                </a:ext>
              </a:extLst>
            </p:cNvPr>
            <p:cNvSpPr/>
            <p:nvPr/>
          </p:nvSpPr>
          <p:spPr>
            <a:xfrm>
              <a:off x="1384301" y="3214220"/>
              <a:ext cx="1957989" cy="11967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E8C8E59-93F7-EB27-7353-4262FF5EFFF9}"/>
              </a:ext>
            </a:extLst>
          </p:cNvPr>
          <p:cNvGrpSpPr/>
          <p:nvPr/>
        </p:nvGrpSpPr>
        <p:grpSpPr>
          <a:xfrm>
            <a:off x="1142816" y="3742883"/>
            <a:ext cx="1957989" cy="1196782"/>
            <a:chOff x="1384300" y="4606793"/>
            <a:chExt cx="1957989" cy="1196782"/>
          </a:xfrm>
        </p:grpSpPr>
        <p:pic>
          <p:nvPicPr>
            <p:cNvPr id="18" name="Picture 17">
              <a:extLst>
                <a:ext uri="{FF2B5EF4-FFF2-40B4-BE49-F238E27FC236}">
                  <a16:creationId xmlns:a16="http://schemas.microsoft.com/office/drawing/2014/main" id="{29DE6BB9-5EBF-A704-B632-8DE3960A89FF}"/>
                </a:ext>
              </a:extLst>
            </p:cNvPr>
            <p:cNvPicPr>
              <a:picLocks noChangeAspect="1"/>
            </p:cNvPicPr>
            <p:nvPr/>
          </p:nvPicPr>
          <p:blipFill>
            <a:blip r:embed="rId5"/>
            <a:stretch>
              <a:fillRect/>
            </a:stretch>
          </p:blipFill>
          <p:spPr>
            <a:xfrm>
              <a:off x="1519419" y="4778801"/>
              <a:ext cx="1695196" cy="852767"/>
            </a:xfrm>
            <a:prstGeom prst="rect">
              <a:avLst/>
            </a:prstGeom>
          </p:spPr>
        </p:pic>
        <p:sp>
          <p:nvSpPr>
            <p:cNvPr id="25" name="Rounded Rectangle 24">
              <a:extLst>
                <a:ext uri="{FF2B5EF4-FFF2-40B4-BE49-F238E27FC236}">
                  <a16:creationId xmlns:a16="http://schemas.microsoft.com/office/drawing/2014/main" id="{D4ECE0D5-FA9B-F890-E6D3-E109F2B52C0F}"/>
                </a:ext>
              </a:extLst>
            </p:cNvPr>
            <p:cNvSpPr/>
            <p:nvPr/>
          </p:nvSpPr>
          <p:spPr>
            <a:xfrm>
              <a:off x="1384300" y="4606793"/>
              <a:ext cx="1957989" cy="11967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Google Shape;270;p34">
            <a:extLst>
              <a:ext uri="{FF2B5EF4-FFF2-40B4-BE49-F238E27FC236}">
                <a16:creationId xmlns:a16="http://schemas.microsoft.com/office/drawing/2014/main" id="{1F4FC76E-D916-E991-CE6A-E680905D1FD9}"/>
              </a:ext>
            </a:extLst>
          </p:cNvPr>
          <p:cNvSpPr txBox="1">
            <a:spLocks/>
          </p:cNvSpPr>
          <p:nvPr/>
        </p:nvSpPr>
        <p:spPr>
          <a:xfrm>
            <a:off x="4649154" y="4231253"/>
            <a:ext cx="195798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solidFill>
                  <a:schemeClr val="tx1"/>
                </a:solidFill>
                <a:latin typeface="LM Roman 12" pitchFamily="2" charset="77"/>
                <a:cs typeface="Latha" panose="020B0604020202020204" pitchFamily="34" charset="0"/>
              </a:rPr>
              <a:t>Conditional generation</a:t>
            </a:r>
          </a:p>
        </p:txBody>
      </p:sp>
      <p:sp>
        <p:nvSpPr>
          <p:cNvPr id="31" name="Google Shape;270;p34">
            <a:extLst>
              <a:ext uri="{FF2B5EF4-FFF2-40B4-BE49-F238E27FC236}">
                <a16:creationId xmlns:a16="http://schemas.microsoft.com/office/drawing/2014/main" id="{4E83DB70-2320-4B7D-DD2F-3CD2E7765CE1}"/>
              </a:ext>
            </a:extLst>
          </p:cNvPr>
          <p:cNvSpPr txBox="1">
            <a:spLocks/>
          </p:cNvSpPr>
          <p:nvPr/>
        </p:nvSpPr>
        <p:spPr>
          <a:xfrm>
            <a:off x="8922787" y="3876424"/>
            <a:ext cx="195798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solidFill>
                  <a:schemeClr val="tx1"/>
                </a:solidFill>
                <a:latin typeface="LM Roman 12" pitchFamily="2" charset="77"/>
                <a:cs typeface="Latha" panose="020B0604020202020204" pitchFamily="34" charset="0"/>
              </a:rPr>
              <a:t>Super-resolution</a:t>
            </a:r>
          </a:p>
        </p:txBody>
      </p:sp>
      <p:sp>
        <p:nvSpPr>
          <p:cNvPr id="32" name="Google Shape;270;p34">
            <a:extLst>
              <a:ext uri="{FF2B5EF4-FFF2-40B4-BE49-F238E27FC236}">
                <a16:creationId xmlns:a16="http://schemas.microsoft.com/office/drawing/2014/main" id="{C3089563-4998-645F-4510-9F3B7B32C613}"/>
              </a:ext>
            </a:extLst>
          </p:cNvPr>
          <p:cNvSpPr txBox="1">
            <a:spLocks/>
          </p:cNvSpPr>
          <p:nvPr/>
        </p:nvSpPr>
        <p:spPr>
          <a:xfrm>
            <a:off x="1142815" y="3295636"/>
            <a:ext cx="195798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a:solidFill>
                  <a:schemeClr val="tx1"/>
                </a:solidFill>
                <a:latin typeface="LM Roman 12" pitchFamily="2" charset="77"/>
                <a:cs typeface="Latha" panose="020B0604020202020204" pitchFamily="34" charset="0"/>
              </a:rPr>
              <a:t>Inpainting</a:t>
            </a:r>
          </a:p>
        </p:txBody>
      </p:sp>
      <p:sp>
        <p:nvSpPr>
          <p:cNvPr id="33" name="Google Shape;270;p34">
            <a:extLst>
              <a:ext uri="{FF2B5EF4-FFF2-40B4-BE49-F238E27FC236}">
                <a16:creationId xmlns:a16="http://schemas.microsoft.com/office/drawing/2014/main" id="{925699C0-741A-A474-FA80-F3577A1E176E}"/>
              </a:ext>
            </a:extLst>
          </p:cNvPr>
          <p:cNvSpPr txBox="1">
            <a:spLocks/>
          </p:cNvSpPr>
          <p:nvPr/>
        </p:nvSpPr>
        <p:spPr>
          <a:xfrm>
            <a:off x="1141062" y="4917628"/>
            <a:ext cx="1957989" cy="481067"/>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500"/>
              </a:spcBef>
              <a:spcAft>
                <a:spcPts val="0"/>
              </a:spcAft>
              <a:buClr>
                <a:schemeClr val="dk2"/>
              </a:buClr>
              <a:buSzPts val="2300"/>
              <a:buFont typeface="Merriweather Sans"/>
              <a:buNone/>
              <a:defRPr sz="2300" b="0" i="0" u="none" strike="noStrike" cap="none">
                <a:solidFill>
                  <a:schemeClr val="dk2"/>
                </a:solidFill>
                <a:latin typeface="Quattrocento Sans"/>
                <a:ea typeface="Quattrocento Sans"/>
                <a:cs typeface="Quattrocento Sans"/>
                <a:sym typeface="Quattrocento Sans"/>
              </a:defRPr>
            </a:lvl1pPr>
            <a:lvl2pPr marL="914400" marR="0" lvl="1"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2pPr>
            <a:lvl3pPr marL="1371600" marR="0" lvl="2"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3pPr>
            <a:lvl4pPr marL="1828800" marR="0" lvl="3"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4pPr>
            <a:lvl5pPr marL="2286000" marR="0" lvl="4" indent="-273050" algn="l" rtl="0">
              <a:lnSpc>
                <a:spcPct val="100000"/>
              </a:lnSpc>
              <a:spcBef>
                <a:spcPts val="100"/>
              </a:spcBef>
              <a:spcAft>
                <a:spcPts val="0"/>
              </a:spcAft>
              <a:buClr>
                <a:schemeClr val="dk1"/>
              </a:buClr>
              <a:buSzPts val="700"/>
              <a:buFont typeface="Arial"/>
              <a:buChar char="»"/>
              <a:defRPr sz="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pPr marL="0" indent="0" algn="ctr"/>
            <a:r>
              <a:rPr lang="en-GB" sz="1400" dirty="0" err="1">
                <a:solidFill>
                  <a:schemeClr val="tx1"/>
                </a:solidFill>
                <a:latin typeface="LM Roman 12" pitchFamily="2" charset="77"/>
                <a:cs typeface="Latha" panose="020B0604020202020204" pitchFamily="34" charset="0"/>
              </a:rPr>
              <a:t>Outpainting</a:t>
            </a:r>
            <a:endParaRPr lang="en-GB" sz="1400" dirty="0">
              <a:solidFill>
                <a:schemeClr val="tx1"/>
              </a:solidFill>
              <a:latin typeface="LM Roman 12" pitchFamily="2" charset="77"/>
              <a:cs typeface="Latha" panose="020B0604020202020204" pitchFamily="34" charset="0"/>
            </a:endParaRPr>
          </a:p>
        </p:txBody>
      </p:sp>
    </p:spTree>
    <p:extLst>
      <p:ext uri="{BB962C8B-B14F-4D97-AF65-F5344CB8AC3E}">
        <p14:creationId xmlns:p14="http://schemas.microsoft.com/office/powerpoint/2010/main" val="415335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6C6-E59D-B37E-5C85-CC283B23E820}"/>
              </a:ext>
            </a:extLst>
          </p:cNvPr>
          <p:cNvSpPr>
            <a:spLocks noGrp="1"/>
          </p:cNvSpPr>
          <p:nvPr>
            <p:ph type="title"/>
          </p:nvPr>
        </p:nvSpPr>
        <p:spPr/>
        <p:txBody>
          <a:bodyPr/>
          <a:lstStyle/>
          <a:p>
            <a:r>
              <a:rPr lang="en-US" dirty="0"/>
              <a:t>Implicit Neural Representations</a:t>
            </a:r>
          </a:p>
        </p:txBody>
      </p:sp>
      <p:sp>
        <p:nvSpPr>
          <p:cNvPr id="3" name="Content Placeholder 2">
            <a:extLst>
              <a:ext uri="{FF2B5EF4-FFF2-40B4-BE49-F238E27FC236}">
                <a16:creationId xmlns:a16="http://schemas.microsoft.com/office/drawing/2014/main" id="{2BABB407-6D4F-C476-069F-77A339475984}"/>
              </a:ext>
            </a:extLst>
          </p:cNvPr>
          <p:cNvSpPr>
            <a:spLocks noGrp="1"/>
          </p:cNvSpPr>
          <p:nvPr>
            <p:ph idx="1"/>
          </p:nvPr>
        </p:nvSpPr>
        <p:spPr/>
        <p:txBody>
          <a:bodyPr/>
          <a:lstStyle/>
          <a:p>
            <a:r>
              <a:rPr lang="en-US" dirty="0"/>
              <a:t>INRs [10-12] can approximate these functions.</a:t>
            </a:r>
          </a:p>
          <a:p>
            <a:pPr lvl="1"/>
            <a:endParaRPr lang="en-US" dirty="0"/>
          </a:p>
        </p:txBody>
      </p:sp>
      <p:sp>
        <p:nvSpPr>
          <p:cNvPr id="4" name="Slide Number Placeholder 3">
            <a:extLst>
              <a:ext uri="{FF2B5EF4-FFF2-40B4-BE49-F238E27FC236}">
                <a16:creationId xmlns:a16="http://schemas.microsoft.com/office/drawing/2014/main" id="{A992B596-E3E1-3240-933A-7EFCCAF5DAD8}"/>
              </a:ext>
            </a:extLst>
          </p:cNvPr>
          <p:cNvSpPr>
            <a:spLocks noGrp="1"/>
          </p:cNvSpPr>
          <p:nvPr>
            <p:ph type="sldNum" sz="quarter" idx="12"/>
          </p:nvPr>
        </p:nvSpPr>
        <p:spPr/>
        <p:txBody>
          <a:bodyPr/>
          <a:lstStyle/>
          <a:p>
            <a:fld id="{EBDA654D-7A69-0D44-88C1-6C1907746E49}" type="slidenum">
              <a:rPr lang="en-US" smtClean="0"/>
              <a:pPr/>
              <a:t>8</a:t>
            </a:fld>
            <a:endParaRPr lang="en-US" dirty="0"/>
          </a:p>
        </p:txBody>
      </p:sp>
      <p:pic>
        <p:nvPicPr>
          <p:cNvPr id="6" name="Picture 5">
            <a:extLst>
              <a:ext uri="{FF2B5EF4-FFF2-40B4-BE49-F238E27FC236}">
                <a16:creationId xmlns:a16="http://schemas.microsoft.com/office/drawing/2014/main" id="{B184C434-F8C1-79EB-F10F-B50B6981FD18}"/>
              </a:ext>
            </a:extLst>
          </p:cNvPr>
          <p:cNvPicPr>
            <a:picLocks noChangeAspect="1"/>
          </p:cNvPicPr>
          <p:nvPr/>
        </p:nvPicPr>
        <p:blipFill>
          <a:blip r:embed="rId2"/>
          <a:stretch>
            <a:fillRect/>
          </a:stretch>
        </p:blipFill>
        <p:spPr>
          <a:xfrm>
            <a:off x="9850123" y="2378268"/>
            <a:ext cx="1661454" cy="462530"/>
          </a:xfrm>
          <a:prstGeom prst="rect">
            <a:avLst/>
          </a:prstGeom>
          <a:solidFill>
            <a:schemeClr val="lt1"/>
          </a:solidFill>
        </p:spPr>
      </p:pic>
      <p:grpSp>
        <p:nvGrpSpPr>
          <p:cNvPr id="11" name="Group 10">
            <a:extLst>
              <a:ext uri="{FF2B5EF4-FFF2-40B4-BE49-F238E27FC236}">
                <a16:creationId xmlns:a16="http://schemas.microsoft.com/office/drawing/2014/main" id="{4AAF5EC4-6A5F-B51D-E0E6-9154780F50CC}"/>
              </a:ext>
            </a:extLst>
          </p:cNvPr>
          <p:cNvGrpSpPr/>
          <p:nvPr/>
        </p:nvGrpSpPr>
        <p:grpSpPr>
          <a:xfrm>
            <a:off x="8370838" y="2031448"/>
            <a:ext cx="1156171" cy="1156171"/>
            <a:chOff x="8136166" y="1876782"/>
            <a:chExt cx="1156171" cy="1156171"/>
          </a:xfrm>
        </p:grpSpPr>
        <p:pic>
          <p:nvPicPr>
            <p:cNvPr id="7" name="Picture 6">
              <a:extLst>
                <a:ext uri="{FF2B5EF4-FFF2-40B4-BE49-F238E27FC236}">
                  <a16:creationId xmlns:a16="http://schemas.microsoft.com/office/drawing/2014/main" id="{4691C3B4-A0E1-CC08-206A-C358D9C12FE6}"/>
                </a:ext>
              </a:extLst>
            </p:cNvPr>
            <p:cNvPicPr>
              <a:picLocks noChangeAspect="1"/>
            </p:cNvPicPr>
            <p:nvPr/>
          </p:nvPicPr>
          <p:blipFill>
            <a:blip r:embed="rId3"/>
            <a:stretch>
              <a:fillRect/>
            </a:stretch>
          </p:blipFill>
          <p:spPr>
            <a:xfrm>
              <a:off x="8266119" y="1922432"/>
              <a:ext cx="1026217" cy="1075316"/>
            </a:xfrm>
            <a:prstGeom prst="rect">
              <a:avLst/>
            </a:prstGeom>
          </p:spPr>
        </p:pic>
        <p:pic>
          <p:nvPicPr>
            <p:cNvPr id="9" name="Picture 8">
              <a:extLst>
                <a:ext uri="{FF2B5EF4-FFF2-40B4-BE49-F238E27FC236}">
                  <a16:creationId xmlns:a16="http://schemas.microsoft.com/office/drawing/2014/main" id="{5273B4A6-3C68-740F-19F0-640192335CED}"/>
                </a:ext>
              </a:extLst>
            </p:cNvPr>
            <p:cNvPicPr>
              <a:picLocks noChangeAspect="1"/>
            </p:cNvPicPr>
            <p:nvPr/>
          </p:nvPicPr>
          <p:blipFill>
            <a:blip r:embed="rId4"/>
            <a:stretch>
              <a:fillRect/>
            </a:stretch>
          </p:blipFill>
          <p:spPr>
            <a:xfrm>
              <a:off x="8136166" y="1876782"/>
              <a:ext cx="1156171" cy="1156171"/>
            </a:xfrm>
            <a:prstGeom prst="rect">
              <a:avLst/>
            </a:prstGeom>
          </p:spPr>
        </p:pic>
      </p:grpSp>
      <p:sp>
        <p:nvSpPr>
          <p:cNvPr id="13" name="Rectangle 12">
            <a:extLst>
              <a:ext uri="{FF2B5EF4-FFF2-40B4-BE49-F238E27FC236}">
                <a16:creationId xmlns:a16="http://schemas.microsoft.com/office/drawing/2014/main" id="{C633D2DE-58C8-9DBA-E1A3-22805B8BF26F}"/>
              </a:ext>
            </a:extLst>
          </p:cNvPr>
          <p:cNvSpPr/>
          <p:nvPr/>
        </p:nvSpPr>
        <p:spPr>
          <a:xfrm>
            <a:off x="8751494" y="3699833"/>
            <a:ext cx="530088" cy="793167"/>
          </a:xfrm>
          <a:prstGeom prst="rect">
            <a:avLst/>
          </a:prstGeom>
          <a:solidFill>
            <a:srgbClr val="FFC000">
              <a:alpha val="33693"/>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C89D0F6-A86A-4BCC-C177-EE447F0D564B}"/>
              </a:ext>
            </a:extLst>
          </p:cNvPr>
          <p:cNvPicPr>
            <a:picLocks noChangeAspect="1"/>
          </p:cNvPicPr>
          <p:nvPr/>
        </p:nvPicPr>
        <p:blipFill>
          <a:blip r:embed="rId5"/>
          <a:stretch>
            <a:fillRect/>
          </a:stretch>
        </p:blipFill>
        <p:spPr>
          <a:xfrm>
            <a:off x="8863091" y="3948118"/>
            <a:ext cx="303583" cy="259157"/>
          </a:xfrm>
          <a:prstGeom prst="rect">
            <a:avLst/>
          </a:prstGeom>
        </p:spPr>
      </p:pic>
      <p:sp>
        <p:nvSpPr>
          <p:cNvPr id="29" name="Right Arrow 28">
            <a:extLst>
              <a:ext uri="{FF2B5EF4-FFF2-40B4-BE49-F238E27FC236}">
                <a16:creationId xmlns:a16="http://schemas.microsoft.com/office/drawing/2014/main" id="{19A7056C-181D-3A81-58FD-23D22BD2D00F}"/>
              </a:ext>
            </a:extLst>
          </p:cNvPr>
          <p:cNvSpPr/>
          <p:nvPr/>
        </p:nvSpPr>
        <p:spPr>
          <a:xfrm rot="5400000">
            <a:off x="8769224" y="334912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C0813FB3-5F59-51D6-387A-A76998F11BAB}"/>
              </a:ext>
            </a:extLst>
          </p:cNvPr>
          <p:cNvPicPr>
            <a:picLocks noChangeAspect="1"/>
          </p:cNvPicPr>
          <p:nvPr/>
        </p:nvPicPr>
        <p:blipFill>
          <a:blip r:embed="rId6"/>
          <a:stretch>
            <a:fillRect/>
          </a:stretch>
        </p:blipFill>
        <p:spPr>
          <a:xfrm>
            <a:off x="9984416" y="5458265"/>
            <a:ext cx="1369384" cy="388333"/>
          </a:xfrm>
          <a:prstGeom prst="rect">
            <a:avLst/>
          </a:prstGeom>
          <a:solidFill>
            <a:schemeClr val="lt1"/>
          </a:solidFill>
        </p:spPr>
      </p:pic>
      <p:sp>
        <p:nvSpPr>
          <p:cNvPr id="38" name="Right Arrow 37">
            <a:extLst>
              <a:ext uri="{FF2B5EF4-FFF2-40B4-BE49-F238E27FC236}">
                <a16:creationId xmlns:a16="http://schemas.microsoft.com/office/drawing/2014/main" id="{72708F88-B6D9-D008-4E0E-431EE8E2CCFC}"/>
              </a:ext>
            </a:extLst>
          </p:cNvPr>
          <p:cNvSpPr/>
          <p:nvPr/>
        </p:nvSpPr>
        <p:spPr>
          <a:xfrm rot="5400000">
            <a:off x="8766814" y="470831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C28087D9-766C-DC6D-ECDD-7B00770FD510}"/>
              </a:ext>
            </a:extLst>
          </p:cNvPr>
          <p:cNvCxnSpPr>
            <a:cxnSpLocks/>
          </p:cNvCxnSpPr>
          <p:nvPr/>
        </p:nvCxnSpPr>
        <p:spPr>
          <a:xfrm>
            <a:off x="7612279" y="3279560"/>
            <a:ext cx="1669303" cy="430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3DE502-174C-3586-6B7F-8CE9BA81DA32}"/>
              </a:ext>
            </a:extLst>
          </p:cNvPr>
          <p:cNvCxnSpPr>
            <a:cxnSpLocks/>
          </p:cNvCxnSpPr>
          <p:nvPr/>
        </p:nvCxnSpPr>
        <p:spPr>
          <a:xfrm>
            <a:off x="6205726" y="3279560"/>
            <a:ext cx="2554864" cy="42435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8B9DF5-BBB7-EE52-77B1-BE1AC1C4B1CD}"/>
              </a:ext>
            </a:extLst>
          </p:cNvPr>
          <p:cNvCxnSpPr>
            <a:cxnSpLocks/>
          </p:cNvCxnSpPr>
          <p:nvPr/>
        </p:nvCxnSpPr>
        <p:spPr>
          <a:xfrm flipV="1">
            <a:off x="6205726" y="4497080"/>
            <a:ext cx="2542243" cy="35539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201192-1B5E-C00C-66D7-1B2956181262}"/>
              </a:ext>
            </a:extLst>
          </p:cNvPr>
          <p:cNvCxnSpPr>
            <a:cxnSpLocks/>
          </p:cNvCxnSpPr>
          <p:nvPr/>
        </p:nvCxnSpPr>
        <p:spPr>
          <a:xfrm flipV="1">
            <a:off x="7612279" y="4492706"/>
            <a:ext cx="1669303" cy="368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AAF90CD-A845-86F3-D43E-5186F9A409E4}"/>
              </a:ext>
            </a:extLst>
          </p:cNvPr>
          <p:cNvSpPr/>
          <p:nvPr/>
        </p:nvSpPr>
        <p:spPr>
          <a:xfrm>
            <a:off x="6212849" y="3279560"/>
            <a:ext cx="1399430" cy="15843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AC9EA1A-94DB-3033-29A9-0EF7DD2F9CFF}"/>
              </a:ext>
            </a:extLst>
          </p:cNvPr>
          <p:cNvGrpSpPr/>
          <p:nvPr/>
        </p:nvGrpSpPr>
        <p:grpSpPr>
          <a:xfrm>
            <a:off x="1207549" y="2840798"/>
            <a:ext cx="3491595" cy="792763"/>
            <a:chOff x="1207549" y="2441131"/>
            <a:chExt cx="3491595" cy="792763"/>
          </a:xfrm>
        </p:grpSpPr>
        <p:sp>
          <p:nvSpPr>
            <p:cNvPr id="68" name="Rounded Rectangle 67">
              <a:extLst>
                <a:ext uri="{FF2B5EF4-FFF2-40B4-BE49-F238E27FC236}">
                  <a16:creationId xmlns:a16="http://schemas.microsoft.com/office/drawing/2014/main" id="{744CAEFF-578E-E0E8-976E-CC2F5BCC41C2}"/>
                </a:ext>
              </a:extLst>
            </p:cNvPr>
            <p:cNvSpPr/>
            <p:nvPr/>
          </p:nvSpPr>
          <p:spPr>
            <a:xfrm>
              <a:off x="1207549" y="2441131"/>
              <a:ext cx="3491595" cy="792763"/>
            </a:xfrm>
            <a:prstGeom prst="roundRect">
              <a:avLst>
                <a:gd name="adj" fmla="val 7792"/>
              </a:avLst>
            </a:prstGeom>
            <a:solidFill>
              <a:srgbClr val="F5FA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931D6D20-1C80-2B66-5649-8DD34C94629F}"/>
                </a:ext>
              </a:extLst>
            </p:cNvPr>
            <p:cNvSpPr txBox="1"/>
            <p:nvPr/>
          </p:nvSpPr>
          <p:spPr>
            <a:xfrm>
              <a:off x="1332974" y="2506083"/>
              <a:ext cx="3252958" cy="646331"/>
            </a:xfrm>
            <a:prstGeom prst="rect">
              <a:avLst/>
            </a:prstGeom>
            <a:noFill/>
          </p:spPr>
          <p:txBody>
            <a:bodyPr wrap="square" rtlCol="0">
              <a:spAutoFit/>
            </a:bodyPr>
            <a:lstStyle/>
            <a:p>
              <a:pPr algn="just"/>
              <a:r>
                <a:rPr lang="en-US" dirty="0">
                  <a:latin typeface="LM Roman 12" pitchFamily="2" charset="77"/>
                </a:rPr>
                <a:t>How to efficiently learn unique INRs per datapoint? </a:t>
              </a:r>
            </a:p>
          </p:txBody>
        </p:sp>
      </p:grpSp>
      <p:sp>
        <p:nvSpPr>
          <p:cNvPr id="72" name="Right Arrow 71">
            <a:extLst>
              <a:ext uri="{FF2B5EF4-FFF2-40B4-BE49-F238E27FC236}">
                <a16:creationId xmlns:a16="http://schemas.microsoft.com/office/drawing/2014/main" id="{E784CAA4-B164-3869-930D-609E6FF68450}"/>
              </a:ext>
            </a:extLst>
          </p:cNvPr>
          <p:cNvSpPr/>
          <p:nvPr/>
        </p:nvSpPr>
        <p:spPr>
          <a:xfrm rot="5400000">
            <a:off x="2708671" y="3957848"/>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6F2B76C7-3835-BC07-C994-27E3FF4D1FCE}"/>
              </a:ext>
            </a:extLst>
          </p:cNvPr>
          <p:cNvGrpSpPr/>
          <p:nvPr/>
        </p:nvGrpSpPr>
        <p:grpSpPr>
          <a:xfrm>
            <a:off x="1207547" y="4540882"/>
            <a:ext cx="3491595" cy="792763"/>
            <a:chOff x="1207549" y="2441131"/>
            <a:chExt cx="3491595" cy="792763"/>
          </a:xfrm>
        </p:grpSpPr>
        <p:sp>
          <p:nvSpPr>
            <p:cNvPr id="74" name="Rounded Rectangle 73">
              <a:extLst>
                <a:ext uri="{FF2B5EF4-FFF2-40B4-BE49-F238E27FC236}">
                  <a16:creationId xmlns:a16="http://schemas.microsoft.com/office/drawing/2014/main" id="{0AF32C52-C8D1-A38A-A21A-9FB82C400DFE}"/>
                </a:ext>
              </a:extLst>
            </p:cNvPr>
            <p:cNvSpPr/>
            <p:nvPr/>
          </p:nvSpPr>
          <p:spPr>
            <a:xfrm>
              <a:off x="1207549" y="2441131"/>
              <a:ext cx="3491595" cy="792763"/>
            </a:xfrm>
            <a:prstGeom prst="roundRect">
              <a:avLst>
                <a:gd name="adj" fmla="val 7792"/>
              </a:avLst>
            </a:prstGeom>
            <a:solidFill>
              <a:srgbClr val="F5FA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AC6819A-52EB-5402-D8A2-4948C3F7A9F7}"/>
                </a:ext>
              </a:extLst>
            </p:cNvPr>
            <p:cNvSpPr txBox="1"/>
            <p:nvPr/>
          </p:nvSpPr>
          <p:spPr>
            <a:xfrm>
              <a:off x="1343788" y="2652846"/>
              <a:ext cx="3252958" cy="369332"/>
            </a:xfrm>
            <a:prstGeom prst="rect">
              <a:avLst/>
            </a:prstGeom>
            <a:noFill/>
          </p:spPr>
          <p:txBody>
            <a:bodyPr wrap="square" rtlCol="0">
              <a:spAutoFit/>
            </a:bodyPr>
            <a:lstStyle/>
            <a:p>
              <a:pPr algn="ctr"/>
              <a:r>
                <a:rPr lang="en-US" dirty="0">
                  <a:latin typeface="LM Roman 12" pitchFamily="2" charset="77"/>
                </a:rPr>
                <a:t>DGM that generate weights!</a:t>
              </a:r>
            </a:p>
          </p:txBody>
        </p:sp>
      </p:grpSp>
      <p:sp>
        <p:nvSpPr>
          <p:cNvPr id="5" name="TextBox 4">
            <a:extLst>
              <a:ext uri="{FF2B5EF4-FFF2-40B4-BE49-F238E27FC236}">
                <a16:creationId xmlns:a16="http://schemas.microsoft.com/office/drawing/2014/main" id="{F89403BA-D4F2-199E-58A5-4C9B222D2053}"/>
              </a:ext>
            </a:extLst>
          </p:cNvPr>
          <p:cNvSpPr txBox="1"/>
          <p:nvPr/>
        </p:nvSpPr>
        <p:spPr>
          <a:xfrm>
            <a:off x="-134000" y="6260937"/>
            <a:ext cx="2451258" cy="261610"/>
          </a:xfrm>
          <a:prstGeom prst="rect">
            <a:avLst/>
          </a:prstGeom>
          <a:noFill/>
        </p:spPr>
        <p:txBody>
          <a:bodyPr wrap="square" rtlCol="0">
            <a:spAutoFit/>
          </a:bodyPr>
          <a:lstStyle/>
          <a:p>
            <a:pPr algn="ctr"/>
            <a:r>
              <a:rPr lang="en-US" sz="1100" dirty="0">
                <a:latin typeface="LM Roman 12" pitchFamily="2" charset="77"/>
              </a:rPr>
              <a:t>[10] (</a:t>
            </a:r>
            <a:r>
              <a:rPr lang="en-US" sz="1100" dirty="0" err="1">
                <a:latin typeface="LM Roman 12" pitchFamily="2" charset="77"/>
              </a:rPr>
              <a:t>Sitzmann</a:t>
            </a:r>
            <a:r>
              <a:rPr lang="en-US" sz="1100" dirty="0">
                <a:latin typeface="LM Roman 12" pitchFamily="2" charset="77"/>
              </a:rPr>
              <a:t> et al., 2020)</a:t>
            </a:r>
          </a:p>
        </p:txBody>
      </p:sp>
      <p:sp>
        <p:nvSpPr>
          <p:cNvPr id="10" name="TextBox 9">
            <a:extLst>
              <a:ext uri="{FF2B5EF4-FFF2-40B4-BE49-F238E27FC236}">
                <a16:creationId xmlns:a16="http://schemas.microsoft.com/office/drawing/2014/main" id="{E4A27476-1289-4AA9-CAF6-CC43442831B2}"/>
              </a:ext>
            </a:extLst>
          </p:cNvPr>
          <p:cNvSpPr txBox="1"/>
          <p:nvPr/>
        </p:nvSpPr>
        <p:spPr>
          <a:xfrm>
            <a:off x="1744636" y="6248745"/>
            <a:ext cx="2451258" cy="261610"/>
          </a:xfrm>
          <a:prstGeom prst="rect">
            <a:avLst/>
          </a:prstGeom>
          <a:noFill/>
        </p:spPr>
        <p:txBody>
          <a:bodyPr wrap="square" rtlCol="0">
            <a:spAutoFit/>
          </a:bodyPr>
          <a:lstStyle/>
          <a:p>
            <a:pPr algn="ctr"/>
            <a:r>
              <a:rPr lang="en-US" sz="1100" dirty="0">
                <a:latin typeface="LM Roman 12" pitchFamily="2" charset="77"/>
              </a:rPr>
              <a:t>[11] (</a:t>
            </a:r>
            <a:r>
              <a:rPr lang="en-US" sz="1100" dirty="0" err="1">
                <a:latin typeface="LM Roman 12" pitchFamily="2" charset="77"/>
              </a:rPr>
              <a:t>Mescheder</a:t>
            </a:r>
            <a:r>
              <a:rPr lang="en-US" sz="1100" dirty="0">
                <a:latin typeface="LM Roman 12" pitchFamily="2" charset="77"/>
              </a:rPr>
              <a:t> et al., 2019)</a:t>
            </a:r>
          </a:p>
        </p:txBody>
      </p:sp>
      <p:sp>
        <p:nvSpPr>
          <p:cNvPr id="12" name="TextBox 11">
            <a:extLst>
              <a:ext uri="{FF2B5EF4-FFF2-40B4-BE49-F238E27FC236}">
                <a16:creationId xmlns:a16="http://schemas.microsoft.com/office/drawing/2014/main" id="{6B016E52-BCB2-5EA1-4DD8-F1AF48455F16}"/>
              </a:ext>
            </a:extLst>
          </p:cNvPr>
          <p:cNvSpPr txBox="1"/>
          <p:nvPr/>
        </p:nvSpPr>
        <p:spPr>
          <a:xfrm>
            <a:off x="3615052" y="6248745"/>
            <a:ext cx="2451258" cy="261610"/>
          </a:xfrm>
          <a:prstGeom prst="rect">
            <a:avLst/>
          </a:prstGeom>
          <a:noFill/>
        </p:spPr>
        <p:txBody>
          <a:bodyPr wrap="square" rtlCol="0">
            <a:spAutoFit/>
          </a:bodyPr>
          <a:lstStyle/>
          <a:p>
            <a:pPr algn="ctr"/>
            <a:r>
              <a:rPr lang="en-US" sz="1100" dirty="0">
                <a:latin typeface="LM Roman 12" pitchFamily="2" charset="77"/>
              </a:rPr>
              <a:t>[12] (Stanley et al., 2007)</a:t>
            </a:r>
          </a:p>
        </p:txBody>
      </p:sp>
      <p:grpSp>
        <p:nvGrpSpPr>
          <p:cNvPr id="22" name="Group 21">
            <a:extLst>
              <a:ext uri="{FF2B5EF4-FFF2-40B4-BE49-F238E27FC236}">
                <a16:creationId xmlns:a16="http://schemas.microsoft.com/office/drawing/2014/main" id="{1EB56EF3-EF50-8028-F0AD-B8A7A9124276}"/>
              </a:ext>
            </a:extLst>
          </p:cNvPr>
          <p:cNvGrpSpPr/>
          <p:nvPr/>
        </p:nvGrpSpPr>
        <p:grpSpPr>
          <a:xfrm>
            <a:off x="5985362" y="3289975"/>
            <a:ext cx="3548553" cy="2860910"/>
            <a:chOff x="5985362" y="3289975"/>
            <a:chExt cx="3548553" cy="2860910"/>
          </a:xfrm>
        </p:grpSpPr>
        <p:pic>
          <p:nvPicPr>
            <p:cNvPr id="61" name="Picture 60">
              <a:extLst>
                <a:ext uri="{FF2B5EF4-FFF2-40B4-BE49-F238E27FC236}">
                  <a16:creationId xmlns:a16="http://schemas.microsoft.com/office/drawing/2014/main" id="{EF516082-7A7A-B9FE-3A1A-82CBC02829A9}"/>
                </a:ext>
              </a:extLst>
            </p:cNvPr>
            <p:cNvPicPr>
              <a:picLocks noChangeAspect="1"/>
            </p:cNvPicPr>
            <p:nvPr/>
          </p:nvPicPr>
          <p:blipFill rotWithShape="1">
            <a:blip r:embed="rId7"/>
            <a:srcRect t="16427"/>
            <a:stretch/>
          </p:blipFill>
          <p:spPr>
            <a:xfrm>
              <a:off x="8559937" y="5153980"/>
              <a:ext cx="973978" cy="996905"/>
            </a:xfrm>
            <a:prstGeom prst="rect">
              <a:avLst/>
            </a:prstGeom>
            <a:ln w="15875">
              <a:noFill/>
            </a:ln>
          </p:spPr>
        </p:pic>
        <p:pic>
          <p:nvPicPr>
            <p:cNvPr id="16" name="Graphic 15">
              <a:extLst>
                <a:ext uri="{FF2B5EF4-FFF2-40B4-BE49-F238E27FC236}">
                  <a16:creationId xmlns:a16="http://schemas.microsoft.com/office/drawing/2014/main" id="{16D90F4B-32C1-537D-1C36-12543EBEFFCE}"/>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8378" t="46095" r="28770" b="30733"/>
            <a:stretch/>
          </p:blipFill>
          <p:spPr>
            <a:xfrm rot="5400000">
              <a:off x="6003587" y="3271750"/>
              <a:ext cx="1632852" cy="1669302"/>
            </a:xfrm>
            <a:prstGeom prst="rect">
              <a:avLst/>
            </a:prstGeom>
          </p:spPr>
        </p:pic>
      </p:grpSp>
      <p:grpSp>
        <p:nvGrpSpPr>
          <p:cNvPr id="25" name="Group 24">
            <a:extLst>
              <a:ext uri="{FF2B5EF4-FFF2-40B4-BE49-F238E27FC236}">
                <a16:creationId xmlns:a16="http://schemas.microsoft.com/office/drawing/2014/main" id="{36AE7D1B-E5B5-7E56-5D2A-55ACF4AABC84}"/>
              </a:ext>
            </a:extLst>
          </p:cNvPr>
          <p:cNvGrpSpPr/>
          <p:nvPr/>
        </p:nvGrpSpPr>
        <p:grpSpPr>
          <a:xfrm>
            <a:off x="6186526" y="3103908"/>
            <a:ext cx="3340482" cy="3078052"/>
            <a:chOff x="6186526" y="3098710"/>
            <a:chExt cx="3340482" cy="3078052"/>
          </a:xfrm>
        </p:grpSpPr>
        <p:pic>
          <p:nvPicPr>
            <p:cNvPr id="19" name="Graphic 18">
              <a:extLst>
                <a:ext uri="{FF2B5EF4-FFF2-40B4-BE49-F238E27FC236}">
                  <a16:creationId xmlns:a16="http://schemas.microsoft.com/office/drawing/2014/main" id="{F93B3266-CC7A-6F64-F261-8E34BD04039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3502" t="38177" r="41622" b="41330"/>
            <a:stretch/>
          </p:blipFill>
          <p:spPr>
            <a:xfrm rot="5400000">
              <a:off x="5979596" y="3305640"/>
              <a:ext cx="1891142" cy="1477281"/>
            </a:xfrm>
            <a:prstGeom prst="rect">
              <a:avLst/>
            </a:prstGeom>
          </p:spPr>
        </p:pic>
        <p:pic>
          <p:nvPicPr>
            <p:cNvPr id="23" name="Picture 22">
              <a:extLst>
                <a:ext uri="{FF2B5EF4-FFF2-40B4-BE49-F238E27FC236}">
                  <a16:creationId xmlns:a16="http://schemas.microsoft.com/office/drawing/2014/main" id="{4D8DF462-BE55-4E58-9515-35E157BF401E}"/>
                </a:ext>
              </a:extLst>
            </p:cNvPr>
            <p:cNvPicPr>
              <a:picLocks/>
            </p:cNvPicPr>
            <p:nvPr/>
          </p:nvPicPr>
          <p:blipFill rotWithShape="1">
            <a:blip r:embed="rId12"/>
            <a:srcRect t="11873" b="10040"/>
            <a:stretch/>
          </p:blipFill>
          <p:spPr>
            <a:xfrm>
              <a:off x="8555336" y="5137190"/>
              <a:ext cx="971672" cy="1039572"/>
            </a:xfrm>
            <a:prstGeom prst="rect">
              <a:avLst/>
            </a:prstGeom>
            <a:ln w="15875">
              <a:noFill/>
            </a:ln>
          </p:spPr>
        </p:pic>
      </p:grpSp>
      <p:grpSp>
        <p:nvGrpSpPr>
          <p:cNvPr id="33" name="Group 32">
            <a:extLst>
              <a:ext uri="{FF2B5EF4-FFF2-40B4-BE49-F238E27FC236}">
                <a16:creationId xmlns:a16="http://schemas.microsoft.com/office/drawing/2014/main" id="{66F16084-851B-A207-4B06-BBB7063F0C07}"/>
              </a:ext>
            </a:extLst>
          </p:cNvPr>
          <p:cNvGrpSpPr/>
          <p:nvPr/>
        </p:nvGrpSpPr>
        <p:grpSpPr>
          <a:xfrm>
            <a:off x="6146853" y="3242695"/>
            <a:ext cx="3416082" cy="2945680"/>
            <a:chOff x="6146853" y="3242695"/>
            <a:chExt cx="3416082" cy="2945680"/>
          </a:xfrm>
        </p:grpSpPr>
        <p:pic>
          <p:nvPicPr>
            <p:cNvPr id="28" name="Picture 27">
              <a:extLst>
                <a:ext uri="{FF2B5EF4-FFF2-40B4-BE49-F238E27FC236}">
                  <a16:creationId xmlns:a16="http://schemas.microsoft.com/office/drawing/2014/main" id="{CB2B47D5-C3E8-296C-E6EC-725AC5F3B37B}"/>
                </a:ext>
              </a:extLst>
            </p:cNvPr>
            <p:cNvPicPr>
              <a:picLocks noChangeAspect="1"/>
            </p:cNvPicPr>
            <p:nvPr/>
          </p:nvPicPr>
          <p:blipFill rotWithShape="1">
            <a:blip r:embed="rId13"/>
            <a:srcRect l="674" t="9948" r="-674" b="6478"/>
            <a:stretch/>
          </p:blipFill>
          <p:spPr>
            <a:xfrm>
              <a:off x="8548429" y="5149986"/>
              <a:ext cx="1014506" cy="1038389"/>
            </a:xfrm>
            <a:prstGeom prst="rect">
              <a:avLst/>
            </a:prstGeom>
            <a:ln w="15875">
              <a:noFill/>
            </a:ln>
          </p:spPr>
        </p:pic>
        <p:pic>
          <p:nvPicPr>
            <p:cNvPr id="32" name="Graphic 31">
              <a:extLst>
                <a:ext uri="{FF2B5EF4-FFF2-40B4-BE49-F238E27FC236}">
                  <a16:creationId xmlns:a16="http://schemas.microsoft.com/office/drawing/2014/main" id="{C83F9C5B-B1B9-99C5-8E14-34F370DA23F6}"/>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44710" t="38286" r="42390" b="40965"/>
            <a:stretch/>
          </p:blipFill>
          <p:spPr>
            <a:xfrm rot="5400000">
              <a:off x="6073580" y="3315968"/>
              <a:ext cx="1665502" cy="1518956"/>
            </a:xfrm>
            <a:prstGeom prst="rect">
              <a:avLst/>
            </a:prstGeom>
          </p:spPr>
        </p:pic>
      </p:grpSp>
    </p:spTree>
    <p:extLst>
      <p:ext uri="{BB962C8B-B14F-4D97-AF65-F5344CB8AC3E}">
        <p14:creationId xmlns:p14="http://schemas.microsoft.com/office/powerpoint/2010/main" val="408808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6C6-E59D-B37E-5C85-CC283B23E820}"/>
              </a:ext>
            </a:extLst>
          </p:cNvPr>
          <p:cNvSpPr>
            <a:spLocks noGrp="1"/>
          </p:cNvSpPr>
          <p:nvPr>
            <p:ph type="title"/>
          </p:nvPr>
        </p:nvSpPr>
        <p:spPr/>
        <p:txBody>
          <a:bodyPr/>
          <a:lstStyle/>
          <a:p>
            <a:r>
              <a:rPr lang="en-US" dirty="0"/>
              <a:t>Our proposed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ABB407-6D4F-C476-069F-77A339475984}"/>
                  </a:ext>
                </a:extLst>
              </p:cNvPr>
              <p:cNvSpPr>
                <a:spLocks noGrp="1"/>
              </p:cNvSpPr>
              <p:nvPr>
                <p:ph idx="1"/>
              </p:nvPr>
            </p:nvSpPr>
            <p:spPr>
              <a:xfrm>
                <a:off x="838200" y="1568918"/>
                <a:ext cx="7585516" cy="4943739"/>
              </a:xfrm>
            </p:spPr>
            <p:txBody>
              <a:bodyPr>
                <a:normAutofit/>
              </a:bodyPr>
              <a:lstStyle/>
              <a:p>
                <a:r>
                  <a:rPr lang="en-US" sz="2100" dirty="0"/>
                  <a:t>Every set of weights and biases, </a:t>
                </a:r>
                <a14:m>
                  <m:oMath xmlns:m="http://schemas.openxmlformats.org/officeDocument/2006/math">
                    <m:sSub>
                      <m:sSubPr>
                        <m:ctrlPr>
                          <a:rPr lang="es-ES" sz="2100" b="0" i="1" smtClean="0">
                            <a:latin typeface="Cambria Math" panose="02040503050406030204" pitchFamily="18" charset="0"/>
                          </a:rPr>
                        </m:ctrlPr>
                      </m:sSubPr>
                      <m:e>
                        <m:r>
                          <a:rPr lang="es-ES" sz="2100" b="0" i="1" smtClean="0">
                            <a:latin typeface="Cambria Math" panose="02040503050406030204" pitchFamily="18" charset="0"/>
                          </a:rPr>
                          <m:t>𝜃</m:t>
                        </m:r>
                      </m:e>
                      <m:sub>
                        <m:r>
                          <a:rPr lang="es-ES" sz="2100" b="0" i="1" smtClean="0">
                            <a:latin typeface="Cambria Math" panose="02040503050406030204" pitchFamily="18" charset="0"/>
                          </a:rPr>
                          <m:t>𝑖</m:t>
                        </m:r>
                      </m:sub>
                    </m:sSub>
                    <m:r>
                      <a:rPr lang="es-ES" sz="2100" b="0" i="1" smtClean="0">
                        <a:latin typeface="Cambria Math" panose="02040503050406030204" pitchFamily="18" charset="0"/>
                      </a:rPr>
                      <m:t>, </m:t>
                    </m:r>
                  </m:oMath>
                </a14:m>
                <a:r>
                  <a:rPr lang="en-US" sz="2100" dirty="0"/>
                  <a:t> comes from a reduced latent representation </a:t>
                </a:r>
                <a14:m>
                  <m:oMath xmlns:m="http://schemas.openxmlformats.org/officeDocument/2006/math">
                    <m:r>
                      <a:rPr lang="es-ES" sz="2100" b="1" i="1" smtClean="0">
                        <a:latin typeface="Cambria Math" panose="02040503050406030204" pitchFamily="18" charset="0"/>
                      </a:rPr>
                      <m:t>𝒛</m:t>
                    </m:r>
                  </m:oMath>
                </a14:m>
                <a:r>
                  <a:rPr lang="en-US" sz="2100" dirty="0"/>
                  <a:t>.</a:t>
                </a:r>
              </a:p>
              <a:p>
                <a:endParaRPr lang="en-US" sz="2100" dirty="0"/>
              </a:p>
              <a:p>
                <a:endParaRPr lang="en-US" sz="2100" dirty="0"/>
              </a:p>
              <a:p>
                <a:endParaRPr lang="en-US" sz="2100" dirty="0"/>
              </a:p>
              <a:p>
                <a:endParaRPr lang="en-US" sz="2100" dirty="0"/>
              </a:p>
              <a:p>
                <a:endParaRPr lang="en-US" sz="2100" dirty="0"/>
              </a:p>
              <a:p>
                <a:endParaRPr lang="en-US" sz="2100" dirty="0"/>
              </a:p>
              <a:p>
                <a:r>
                  <a:rPr lang="en-US" sz="2100" dirty="0"/>
                  <a:t>A </a:t>
                </a:r>
                <a:r>
                  <a:rPr lang="en-US" sz="2100" b="1" dirty="0"/>
                  <a:t>hypernetwork</a:t>
                </a:r>
                <a:r>
                  <a:rPr lang="en-US" sz="2100" dirty="0"/>
                  <a:t> [13] converts </a:t>
                </a:r>
                <a14:m>
                  <m:oMath xmlns:m="http://schemas.openxmlformats.org/officeDocument/2006/math">
                    <m:r>
                      <a:rPr lang="es-ES" sz="2100" b="1" i="1" smtClean="0">
                        <a:latin typeface="Cambria Math" panose="02040503050406030204" pitchFamily="18" charset="0"/>
                      </a:rPr>
                      <m:t>𝒛</m:t>
                    </m:r>
                  </m:oMath>
                </a14:m>
                <a:r>
                  <a:rPr lang="en-US" sz="2100" dirty="0"/>
                  <a:t> into weights and biases.</a:t>
                </a:r>
              </a:p>
            </p:txBody>
          </p:sp>
        </mc:Choice>
        <mc:Fallback xmlns="">
          <p:sp>
            <p:nvSpPr>
              <p:cNvPr id="3" name="Content Placeholder 2">
                <a:extLst>
                  <a:ext uri="{FF2B5EF4-FFF2-40B4-BE49-F238E27FC236}">
                    <a16:creationId xmlns:a16="http://schemas.microsoft.com/office/drawing/2014/main" id="{2BABB407-6D4F-C476-069F-77A339475984}"/>
                  </a:ext>
                </a:extLst>
              </p:cNvPr>
              <p:cNvSpPr>
                <a:spLocks noGrp="1" noRot="1" noChangeAspect="1" noMove="1" noResize="1" noEditPoints="1" noAdjustHandles="1" noChangeArrowheads="1" noChangeShapeType="1" noTextEdit="1"/>
              </p:cNvSpPr>
              <p:nvPr>
                <p:ph idx="1"/>
              </p:nvPr>
            </p:nvSpPr>
            <p:spPr>
              <a:xfrm>
                <a:off x="838200" y="1568918"/>
                <a:ext cx="7585516" cy="4943739"/>
              </a:xfrm>
              <a:blipFill>
                <a:blip r:embed="rId2"/>
                <a:stretch>
                  <a:fillRect l="-836" t="-12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992B596-E3E1-3240-933A-7EFCCAF5DAD8}"/>
              </a:ext>
            </a:extLst>
          </p:cNvPr>
          <p:cNvSpPr>
            <a:spLocks noGrp="1"/>
          </p:cNvSpPr>
          <p:nvPr>
            <p:ph type="sldNum" sz="quarter" idx="12"/>
          </p:nvPr>
        </p:nvSpPr>
        <p:spPr/>
        <p:txBody>
          <a:bodyPr/>
          <a:lstStyle/>
          <a:p>
            <a:fld id="{EBDA654D-7A69-0D44-88C1-6C1907746E49}" type="slidenum">
              <a:rPr lang="en-US" smtClean="0"/>
              <a:pPr/>
              <a:t>9</a:t>
            </a:fld>
            <a:endParaRPr lang="en-US" dirty="0"/>
          </a:p>
        </p:txBody>
      </p:sp>
      <p:pic>
        <p:nvPicPr>
          <p:cNvPr id="6" name="Picture 5">
            <a:extLst>
              <a:ext uri="{FF2B5EF4-FFF2-40B4-BE49-F238E27FC236}">
                <a16:creationId xmlns:a16="http://schemas.microsoft.com/office/drawing/2014/main" id="{B184C434-F8C1-79EB-F10F-B50B6981FD18}"/>
              </a:ext>
            </a:extLst>
          </p:cNvPr>
          <p:cNvPicPr>
            <a:picLocks noChangeAspect="1"/>
          </p:cNvPicPr>
          <p:nvPr/>
        </p:nvPicPr>
        <p:blipFill>
          <a:blip r:embed="rId3"/>
          <a:stretch>
            <a:fillRect/>
          </a:stretch>
        </p:blipFill>
        <p:spPr>
          <a:xfrm>
            <a:off x="9850123" y="2378268"/>
            <a:ext cx="1661454" cy="462530"/>
          </a:xfrm>
          <a:prstGeom prst="rect">
            <a:avLst/>
          </a:prstGeom>
          <a:solidFill>
            <a:schemeClr val="lt1"/>
          </a:solidFill>
        </p:spPr>
      </p:pic>
      <p:grpSp>
        <p:nvGrpSpPr>
          <p:cNvPr id="11" name="Group 10">
            <a:extLst>
              <a:ext uri="{FF2B5EF4-FFF2-40B4-BE49-F238E27FC236}">
                <a16:creationId xmlns:a16="http://schemas.microsoft.com/office/drawing/2014/main" id="{4AAF5EC4-6A5F-B51D-E0E6-9154780F50CC}"/>
              </a:ext>
            </a:extLst>
          </p:cNvPr>
          <p:cNvGrpSpPr/>
          <p:nvPr/>
        </p:nvGrpSpPr>
        <p:grpSpPr>
          <a:xfrm>
            <a:off x="8370838" y="2031448"/>
            <a:ext cx="1156171" cy="1156171"/>
            <a:chOff x="8136166" y="1876782"/>
            <a:chExt cx="1156171" cy="1156171"/>
          </a:xfrm>
        </p:grpSpPr>
        <p:pic>
          <p:nvPicPr>
            <p:cNvPr id="7" name="Picture 6">
              <a:extLst>
                <a:ext uri="{FF2B5EF4-FFF2-40B4-BE49-F238E27FC236}">
                  <a16:creationId xmlns:a16="http://schemas.microsoft.com/office/drawing/2014/main" id="{4691C3B4-A0E1-CC08-206A-C358D9C12FE6}"/>
                </a:ext>
              </a:extLst>
            </p:cNvPr>
            <p:cNvPicPr>
              <a:picLocks noChangeAspect="1"/>
            </p:cNvPicPr>
            <p:nvPr/>
          </p:nvPicPr>
          <p:blipFill>
            <a:blip r:embed="rId4"/>
            <a:stretch>
              <a:fillRect/>
            </a:stretch>
          </p:blipFill>
          <p:spPr>
            <a:xfrm>
              <a:off x="8266119" y="1922432"/>
              <a:ext cx="1026217" cy="1075316"/>
            </a:xfrm>
            <a:prstGeom prst="rect">
              <a:avLst/>
            </a:prstGeom>
          </p:spPr>
        </p:pic>
        <p:pic>
          <p:nvPicPr>
            <p:cNvPr id="9" name="Picture 8">
              <a:extLst>
                <a:ext uri="{FF2B5EF4-FFF2-40B4-BE49-F238E27FC236}">
                  <a16:creationId xmlns:a16="http://schemas.microsoft.com/office/drawing/2014/main" id="{5273B4A6-3C68-740F-19F0-640192335CED}"/>
                </a:ext>
              </a:extLst>
            </p:cNvPr>
            <p:cNvPicPr>
              <a:picLocks noChangeAspect="1"/>
            </p:cNvPicPr>
            <p:nvPr/>
          </p:nvPicPr>
          <p:blipFill>
            <a:blip r:embed="rId5"/>
            <a:stretch>
              <a:fillRect/>
            </a:stretch>
          </p:blipFill>
          <p:spPr>
            <a:xfrm>
              <a:off x="8136166" y="1876782"/>
              <a:ext cx="1156171" cy="1156171"/>
            </a:xfrm>
            <a:prstGeom prst="rect">
              <a:avLst/>
            </a:prstGeom>
          </p:spPr>
        </p:pic>
      </p:grpSp>
      <p:sp>
        <p:nvSpPr>
          <p:cNvPr id="13" name="Rectangle 12">
            <a:extLst>
              <a:ext uri="{FF2B5EF4-FFF2-40B4-BE49-F238E27FC236}">
                <a16:creationId xmlns:a16="http://schemas.microsoft.com/office/drawing/2014/main" id="{C633D2DE-58C8-9DBA-E1A3-22805B8BF26F}"/>
              </a:ext>
            </a:extLst>
          </p:cNvPr>
          <p:cNvSpPr/>
          <p:nvPr/>
        </p:nvSpPr>
        <p:spPr>
          <a:xfrm>
            <a:off x="8751494" y="3699833"/>
            <a:ext cx="530088" cy="793167"/>
          </a:xfrm>
          <a:prstGeom prst="rect">
            <a:avLst/>
          </a:prstGeom>
          <a:solidFill>
            <a:srgbClr val="FFC000">
              <a:alpha val="33693"/>
            </a:srgbClr>
          </a:solidFill>
          <a:ln w="6350">
            <a:solidFill>
              <a:schemeClr val="tx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C89D0F6-A86A-4BCC-C177-EE447F0D564B}"/>
              </a:ext>
            </a:extLst>
          </p:cNvPr>
          <p:cNvPicPr>
            <a:picLocks noChangeAspect="1"/>
          </p:cNvPicPr>
          <p:nvPr/>
        </p:nvPicPr>
        <p:blipFill>
          <a:blip r:embed="rId6"/>
          <a:stretch>
            <a:fillRect/>
          </a:stretch>
        </p:blipFill>
        <p:spPr>
          <a:xfrm>
            <a:off x="8863091" y="3948118"/>
            <a:ext cx="303583" cy="259157"/>
          </a:xfrm>
          <a:prstGeom prst="rect">
            <a:avLst/>
          </a:prstGeom>
        </p:spPr>
      </p:pic>
      <p:sp>
        <p:nvSpPr>
          <p:cNvPr id="29" name="Right Arrow 28">
            <a:extLst>
              <a:ext uri="{FF2B5EF4-FFF2-40B4-BE49-F238E27FC236}">
                <a16:creationId xmlns:a16="http://schemas.microsoft.com/office/drawing/2014/main" id="{19A7056C-181D-3A81-58FD-23D22BD2D00F}"/>
              </a:ext>
            </a:extLst>
          </p:cNvPr>
          <p:cNvSpPr/>
          <p:nvPr/>
        </p:nvSpPr>
        <p:spPr>
          <a:xfrm rot="5400000">
            <a:off x="8769224" y="334912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C0813FB3-5F59-51D6-387A-A76998F11BAB}"/>
              </a:ext>
            </a:extLst>
          </p:cNvPr>
          <p:cNvPicPr>
            <a:picLocks noChangeAspect="1"/>
          </p:cNvPicPr>
          <p:nvPr/>
        </p:nvPicPr>
        <p:blipFill>
          <a:blip r:embed="rId7"/>
          <a:stretch>
            <a:fillRect/>
          </a:stretch>
        </p:blipFill>
        <p:spPr>
          <a:xfrm>
            <a:off x="9984416" y="5458265"/>
            <a:ext cx="1369384" cy="388333"/>
          </a:xfrm>
          <a:prstGeom prst="rect">
            <a:avLst/>
          </a:prstGeom>
          <a:solidFill>
            <a:schemeClr val="lt1"/>
          </a:solidFill>
        </p:spPr>
      </p:pic>
      <p:sp>
        <p:nvSpPr>
          <p:cNvPr id="38" name="Right Arrow 37">
            <a:extLst>
              <a:ext uri="{FF2B5EF4-FFF2-40B4-BE49-F238E27FC236}">
                <a16:creationId xmlns:a16="http://schemas.microsoft.com/office/drawing/2014/main" id="{72708F88-B6D9-D008-4E0E-431EE8E2CCFC}"/>
              </a:ext>
            </a:extLst>
          </p:cNvPr>
          <p:cNvSpPr/>
          <p:nvPr/>
        </p:nvSpPr>
        <p:spPr>
          <a:xfrm rot="5400000">
            <a:off x="8766814" y="4708315"/>
            <a:ext cx="489348" cy="166419"/>
          </a:xfrm>
          <a:prstGeom prst="rightArrow">
            <a:avLst/>
          </a:prstGeom>
          <a:solidFill>
            <a:srgbClr val="FFC000">
              <a:alpha val="40000"/>
            </a:srgbClr>
          </a:solidFill>
          <a:ln>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C28087D9-766C-DC6D-ECDD-7B00770FD510}"/>
              </a:ext>
            </a:extLst>
          </p:cNvPr>
          <p:cNvCxnSpPr>
            <a:cxnSpLocks/>
          </p:cNvCxnSpPr>
          <p:nvPr/>
        </p:nvCxnSpPr>
        <p:spPr>
          <a:xfrm>
            <a:off x="7612279" y="3279560"/>
            <a:ext cx="1669303" cy="430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3DE502-174C-3586-6B7F-8CE9BA81DA32}"/>
              </a:ext>
            </a:extLst>
          </p:cNvPr>
          <p:cNvCxnSpPr>
            <a:cxnSpLocks/>
          </p:cNvCxnSpPr>
          <p:nvPr/>
        </p:nvCxnSpPr>
        <p:spPr>
          <a:xfrm>
            <a:off x="6205726" y="3279560"/>
            <a:ext cx="2554864" cy="42435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8B9DF5-BBB7-EE52-77B1-BE1AC1C4B1CD}"/>
              </a:ext>
            </a:extLst>
          </p:cNvPr>
          <p:cNvCxnSpPr>
            <a:cxnSpLocks/>
          </p:cNvCxnSpPr>
          <p:nvPr/>
        </p:nvCxnSpPr>
        <p:spPr>
          <a:xfrm flipV="1">
            <a:off x="6205726" y="4497080"/>
            <a:ext cx="2542243" cy="355393"/>
          </a:xfrm>
          <a:prstGeom prst="line">
            <a:avLst/>
          </a:prstGeom>
          <a:ln>
            <a:solidFill>
              <a:schemeClr val="tx1">
                <a:alpha val="25494"/>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201192-1B5E-C00C-66D7-1B2956181262}"/>
              </a:ext>
            </a:extLst>
          </p:cNvPr>
          <p:cNvCxnSpPr>
            <a:cxnSpLocks/>
          </p:cNvCxnSpPr>
          <p:nvPr/>
        </p:nvCxnSpPr>
        <p:spPr>
          <a:xfrm flipV="1">
            <a:off x="7612279" y="4492706"/>
            <a:ext cx="1669303" cy="368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AAF90CD-A845-86F3-D43E-5186F9A409E4}"/>
              </a:ext>
            </a:extLst>
          </p:cNvPr>
          <p:cNvSpPr/>
          <p:nvPr/>
        </p:nvSpPr>
        <p:spPr>
          <a:xfrm>
            <a:off x="6212849" y="3279560"/>
            <a:ext cx="1399430" cy="15843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FEC6F0-2EF3-440B-125A-440F0B464CD2}"/>
              </a:ext>
            </a:extLst>
          </p:cNvPr>
          <p:cNvPicPr>
            <a:picLocks noChangeAspect="1"/>
          </p:cNvPicPr>
          <p:nvPr/>
        </p:nvPicPr>
        <p:blipFill rotWithShape="1">
          <a:blip r:embed="rId8"/>
          <a:srcRect t="-6488" r="68133" b="-3"/>
          <a:stretch/>
        </p:blipFill>
        <p:spPr>
          <a:xfrm rot="5400000">
            <a:off x="3768454" y="3993032"/>
            <a:ext cx="748689" cy="162294"/>
          </a:xfrm>
          <a:prstGeom prst="rect">
            <a:avLst/>
          </a:prstGeom>
        </p:spPr>
      </p:pic>
      <p:sp>
        <p:nvSpPr>
          <p:cNvPr id="12" name="Trapezium 6">
            <a:extLst>
              <a:ext uri="{FF2B5EF4-FFF2-40B4-BE49-F238E27FC236}">
                <a16:creationId xmlns:a16="http://schemas.microsoft.com/office/drawing/2014/main" id="{268D27B5-8D7C-F1AE-BA3E-0814C38FFE20}"/>
              </a:ext>
            </a:extLst>
          </p:cNvPr>
          <p:cNvSpPr/>
          <p:nvPr/>
        </p:nvSpPr>
        <p:spPr>
          <a:xfrm rot="5400000" flipV="1">
            <a:off x="4199244" y="3646009"/>
            <a:ext cx="1395215" cy="843106"/>
          </a:xfrm>
          <a:prstGeom prst="trapezoid">
            <a:avLst>
              <a:gd name="adj" fmla="val 39177"/>
            </a:avLst>
          </a:prstGeom>
          <a:solidFill>
            <a:schemeClr val="bg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539130D-3B96-4DC1-1CEA-DD6D935E31E6}"/>
              </a:ext>
            </a:extLst>
          </p:cNvPr>
          <p:cNvPicPr>
            <a:picLocks noChangeAspect="1"/>
          </p:cNvPicPr>
          <p:nvPr/>
        </p:nvPicPr>
        <p:blipFill>
          <a:blip r:embed="rId9"/>
          <a:stretch>
            <a:fillRect/>
          </a:stretch>
        </p:blipFill>
        <p:spPr>
          <a:xfrm>
            <a:off x="2367251" y="3922592"/>
            <a:ext cx="1335634" cy="342933"/>
          </a:xfrm>
          <a:prstGeom prst="rect">
            <a:avLst/>
          </a:prstGeom>
        </p:spPr>
      </p:pic>
      <p:pic>
        <p:nvPicPr>
          <p:cNvPr id="21" name="Picture 20">
            <a:extLst>
              <a:ext uri="{FF2B5EF4-FFF2-40B4-BE49-F238E27FC236}">
                <a16:creationId xmlns:a16="http://schemas.microsoft.com/office/drawing/2014/main" id="{591FC749-DBB6-44F1-2B4B-A57129972ED7}"/>
              </a:ext>
            </a:extLst>
          </p:cNvPr>
          <p:cNvPicPr>
            <a:picLocks noChangeAspect="1"/>
          </p:cNvPicPr>
          <p:nvPr/>
        </p:nvPicPr>
        <p:blipFill>
          <a:blip r:embed="rId10"/>
          <a:stretch>
            <a:fillRect/>
          </a:stretch>
        </p:blipFill>
        <p:spPr>
          <a:xfrm>
            <a:off x="5625122" y="3911083"/>
            <a:ext cx="185457" cy="312958"/>
          </a:xfrm>
          <a:prstGeom prst="rect">
            <a:avLst/>
          </a:prstGeom>
        </p:spPr>
      </p:pic>
      <p:pic>
        <p:nvPicPr>
          <p:cNvPr id="22" name="Picture 21">
            <a:extLst>
              <a:ext uri="{FF2B5EF4-FFF2-40B4-BE49-F238E27FC236}">
                <a16:creationId xmlns:a16="http://schemas.microsoft.com/office/drawing/2014/main" id="{23132785-28DA-B486-4C36-FE910FA2A68C}"/>
              </a:ext>
            </a:extLst>
          </p:cNvPr>
          <p:cNvPicPr>
            <a:picLocks noChangeAspect="1"/>
          </p:cNvPicPr>
          <p:nvPr/>
        </p:nvPicPr>
        <p:blipFill>
          <a:blip r:embed="rId11"/>
          <a:stretch>
            <a:fillRect/>
          </a:stretch>
        </p:blipFill>
        <p:spPr>
          <a:xfrm>
            <a:off x="4610183" y="3922592"/>
            <a:ext cx="602765" cy="289938"/>
          </a:xfrm>
          <a:prstGeom prst="rect">
            <a:avLst/>
          </a:prstGeom>
        </p:spPr>
      </p:pic>
      <p:cxnSp>
        <p:nvCxnSpPr>
          <p:cNvPr id="25" name="Straight Arrow Connector 24">
            <a:extLst>
              <a:ext uri="{FF2B5EF4-FFF2-40B4-BE49-F238E27FC236}">
                <a16:creationId xmlns:a16="http://schemas.microsoft.com/office/drawing/2014/main" id="{747AF36A-A68E-BEA7-8D99-0F43C6A76D6E}"/>
              </a:ext>
            </a:extLst>
          </p:cNvPr>
          <p:cNvCxnSpPr>
            <a:cxnSpLocks/>
          </p:cNvCxnSpPr>
          <p:nvPr/>
        </p:nvCxnSpPr>
        <p:spPr>
          <a:xfrm flipV="1">
            <a:off x="3493133" y="4674776"/>
            <a:ext cx="1066782" cy="7834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A45AAE1-F1A8-E3EA-92F3-58DEE283687E}"/>
              </a:ext>
            </a:extLst>
          </p:cNvPr>
          <p:cNvSpPr txBox="1"/>
          <p:nvPr/>
        </p:nvSpPr>
        <p:spPr>
          <a:xfrm>
            <a:off x="-54079" y="6248745"/>
            <a:ext cx="2451258" cy="261610"/>
          </a:xfrm>
          <a:prstGeom prst="rect">
            <a:avLst/>
          </a:prstGeom>
          <a:noFill/>
        </p:spPr>
        <p:txBody>
          <a:bodyPr wrap="square" rtlCol="0">
            <a:spAutoFit/>
          </a:bodyPr>
          <a:lstStyle/>
          <a:p>
            <a:pPr algn="ctr"/>
            <a:r>
              <a:rPr lang="en-US" sz="1100" dirty="0">
                <a:latin typeface="LM Roman 12" pitchFamily="2" charset="77"/>
              </a:rPr>
              <a:t>[13] (Ha et al., 2017)</a:t>
            </a:r>
          </a:p>
        </p:txBody>
      </p:sp>
      <p:cxnSp>
        <p:nvCxnSpPr>
          <p:cNvPr id="10" name="Straight Arrow Connector 9">
            <a:extLst>
              <a:ext uri="{FF2B5EF4-FFF2-40B4-BE49-F238E27FC236}">
                <a16:creationId xmlns:a16="http://schemas.microsoft.com/office/drawing/2014/main" id="{E5FC9E02-5222-EBA5-DAFE-1407EED070E6}"/>
              </a:ext>
            </a:extLst>
          </p:cNvPr>
          <p:cNvCxnSpPr>
            <a:cxnSpLocks/>
          </p:cNvCxnSpPr>
          <p:nvPr/>
        </p:nvCxnSpPr>
        <p:spPr>
          <a:xfrm flipV="1">
            <a:off x="5994946" y="3794307"/>
            <a:ext cx="514040" cy="2972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FE585F-7586-BBCB-1C10-9074E3380B7B}"/>
              </a:ext>
            </a:extLst>
          </p:cNvPr>
          <p:cNvCxnSpPr>
            <a:cxnSpLocks/>
          </p:cNvCxnSpPr>
          <p:nvPr/>
        </p:nvCxnSpPr>
        <p:spPr>
          <a:xfrm>
            <a:off x="5992006" y="4088723"/>
            <a:ext cx="495114" cy="2575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52B13E8-00F7-F99E-649A-54D497C87C10}"/>
              </a:ext>
            </a:extLst>
          </p:cNvPr>
          <p:cNvGrpSpPr/>
          <p:nvPr/>
        </p:nvGrpSpPr>
        <p:grpSpPr>
          <a:xfrm>
            <a:off x="6146853" y="3242695"/>
            <a:ext cx="3416082" cy="2945680"/>
            <a:chOff x="6146853" y="3242695"/>
            <a:chExt cx="3416082" cy="2945680"/>
          </a:xfrm>
        </p:grpSpPr>
        <p:pic>
          <p:nvPicPr>
            <p:cNvPr id="24" name="Picture 23">
              <a:extLst>
                <a:ext uri="{FF2B5EF4-FFF2-40B4-BE49-F238E27FC236}">
                  <a16:creationId xmlns:a16="http://schemas.microsoft.com/office/drawing/2014/main" id="{1003EC7E-6D8C-0361-D83C-748F6D575CB5}"/>
                </a:ext>
              </a:extLst>
            </p:cNvPr>
            <p:cNvPicPr>
              <a:picLocks noChangeAspect="1"/>
            </p:cNvPicPr>
            <p:nvPr/>
          </p:nvPicPr>
          <p:blipFill rotWithShape="1">
            <a:blip r:embed="rId12"/>
            <a:srcRect l="674" t="9948" r="-674" b="6478"/>
            <a:stretch/>
          </p:blipFill>
          <p:spPr>
            <a:xfrm>
              <a:off x="8548429" y="5149986"/>
              <a:ext cx="1014506" cy="1038389"/>
            </a:xfrm>
            <a:prstGeom prst="rect">
              <a:avLst/>
            </a:prstGeom>
            <a:ln w="15875">
              <a:noFill/>
            </a:ln>
          </p:spPr>
        </p:pic>
        <p:pic>
          <p:nvPicPr>
            <p:cNvPr id="26" name="Graphic 25">
              <a:extLst>
                <a:ext uri="{FF2B5EF4-FFF2-40B4-BE49-F238E27FC236}">
                  <a16:creationId xmlns:a16="http://schemas.microsoft.com/office/drawing/2014/main" id="{A47F1EAC-7FA0-7AB7-4024-B502F782A9B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44710" t="38286" r="42390" b="40965"/>
            <a:stretch/>
          </p:blipFill>
          <p:spPr>
            <a:xfrm rot="5400000">
              <a:off x="6073580" y="3315968"/>
              <a:ext cx="1665502" cy="1518956"/>
            </a:xfrm>
            <a:prstGeom prst="rect">
              <a:avLst/>
            </a:prstGeom>
          </p:spPr>
        </p:pic>
      </p:grpSp>
    </p:spTree>
    <p:extLst>
      <p:ext uri="{BB962C8B-B14F-4D97-AF65-F5344CB8AC3E}">
        <p14:creationId xmlns:p14="http://schemas.microsoft.com/office/powerpoint/2010/main" val="485525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3118</TotalTime>
  <Words>2877</Words>
  <Application>Microsoft Macintosh PowerPoint</Application>
  <PresentationFormat>Widescreen</PresentationFormat>
  <Paragraphs>305</Paragraphs>
  <Slides>36</Slides>
  <Notes>14</Notes>
  <HiddenSlides>14</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Arial</vt:lpstr>
      <vt:lpstr>Calibri</vt:lpstr>
      <vt:lpstr>Calibri Light</vt:lpstr>
      <vt:lpstr>Cambria Math</vt:lpstr>
      <vt:lpstr>Helvetica</vt:lpstr>
      <vt:lpstr>Helvetica Neue</vt:lpstr>
      <vt:lpstr>Latha</vt:lpstr>
      <vt:lpstr>LM Roman 12</vt:lpstr>
      <vt:lpstr>Menlo</vt:lpstr>
      <vt:lpstr>Merriweather Sans</vt:lpstr>
      <vt:lpstr>Quattrocento Sans</vt:lpstr>
      <vt:lpstr>Verdana</vt:lpstr>
      <vt:lpstr>Wingdings</vt:lpstr>
      <vt:lpstr>Office Theme</vt:lpstr>
      <vt:lpstr>Variational Mixture of HyperGenerators for Learning Distributions over Functions</vt:lpstr>
      <vt:lpstr>Collaborators</vt:lpstr>
      <vt:lpstr>Deep Generative Models</vt:lpstr>
      <vt:lpstr>Discretization of data</vt:lpstr>
      <vt:lpstr>NNs to exploit discretized data</vt:lpstr>
      <vt:lpstr>Real data is continuous in nature</vt:lpstr>
      <vt:lpstr>Real data is continuous in nature</vt:lpstr>
      <vt:lpstr>Implicit Neural Representations</vt:lpstr>
      <vt:lpstr>Our proposed method</vt:lpstr>
      <vt:lpstr>Our proposed method</vt:lpstr>
      <vt:lpstr>Our proposed method</vt:lpstr>
      <vt:lpstr>Our proposed method</vt:lpstr>
      <vt:lpstr>Our proposed method</vt:lpstr>
      <vt:lpstr>Results</vt:lpstr>
      <vt:lpstr>Results</vt:lpstr>
      <vt:lpstr>Results</vt:lpstr>
      <vt:lpstr>Results</vt:lpstr>
      <vt:lpstr>Results</vt:lpstr>
      <vt:lpstr>Conclusion</vt:lpstr>
      <vt:lpstr>References</vt:lpstr>
      <vt:lpstr>References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Peis Aznarte</dc:creator>
  <cp:lastModifiedBy>Ignacio Peis Aznarte</cp:lastModifiedBy>
  <cp:revision>482</cp:revision>
  <dcterms:created xsi:type="dcterms:W3CDTF">2023-12-14T13:06:17Z</dcterms:created>
  <dcterms:modified xsi:type="dcterms:W3CDTF">2023-12-19T10:51:04Z</dcterms:modified>
</cp:coreProperties>
</file>